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62"/>
  </p:notesMasterIdLst>
  <p:sldIdLst>
    <p:sldId id="256" r:id="rId2"/>
    <p:sldId id="257" r:id="rId3"/>
    <p:sldId id="602" r:id="rId4"/>
    <p:sldId id="639" r:id="rId5"/>
    <p:sldId id="644" r:id="rId6"/>
    <p:sldId id="645" r:id="rId7"/>
    <p:sldId id="260" r:id="rId8"/>
    <p:sldId id="641" r:id="rId9"/>
    <p:sldId id="642" r:id="rId10"/>
    <p:sldId id="643" r:id="rId11"/>
    <p:sldId id="258" r:id="rId12"/>
    <p:sldId id="259" r:id="rId13"/>
    <p:sldId id="262" r:id="rId14"/>
    <p:sldId id="263" r:id="rId15"/>
    <p:sldId id="264" r:id="rId16"/>
    <p:sldId id="265" r:id="rId17"/>
    <p:sldId id="540" r:id="rId18"/>
    <p:sldId id="274" r:id="rId19"/>
    <p:sldId id="531" r:id="rId20"/>
    <p:sldId id="574" r:id="rId21"/>
    <p:sldId id="634" r:id="rId22"/>
    <p:sldId id="572" r:id="rId23"/>
    <p:sldId id="573" r:id="rId24"/>
    <p:sldId id="575" r:id="rId25"/>
    <p:sldId id="283" r:id="rId26"/>
    <p:sldId id="284" r:id="rId27"/>
    <p:sldId id="286" r:id="rId28"/>
    <p:sldId id="576" r:id="rId29"/>
    <p:sldId id="277" r:id="rId30"/>
    <p:sldId id="562" r:id="rId31"/>
    <p:sldId id="563" r:id="rId32"/>
    <p:sldId id="278" r:id="rId33"/>
    <p:sldId id="279" r:id="rId34"/>
    <p:sldId id="565" r:id="rId35"/>
    <p:sldId id="636" r:id="rId36"/>
    <p:sldId id="577" r:id="rId37"/>
    <p:sldId id="345" r:id="rId38"/>
    <p:sldId id="578" r:id="rId39"/>
    <p:sldId id="347" r:id="rId40"/>
    <p:sldId id="349" r:id="rId41"/>
    <p:sldId id="302" r:id="rId42"/>
    <p:sldId id="354" r:id="rId43"/>
    <p:sldId id="298" r:id="rId44"/>
    <p:sldId id="299" r:id="rId45"/>
    <p:sldId id="332" r:id="rId46"/>
    <p:sldId id="567" r:id="rId47"/>
    <p:sldId id="568" r:id="rId48"/>
    <p:sldId id="569" r:id="rId49"/>
    <p:sldId id="570" r:id="rId50"/>
    <p:sldId id="579" r:id="rId51"/>
    <p:sldId id="301" r:id="rId52"/>
    <p:sldId id="333" r:id="rId53"/>
    <p:sldId id="334" r:id="rId54"/>
    <p:sldId id="355" r:id="rId55"/>
    <p:sldId id="496" r:id="rId56"/>
    <p:sldId id="606" r:id="rId57"/>
    <p:sldId id="607" r:id="rId58"/>
    <p:sldId id="608" r:id="rId59"/>
    <p:sldId id="303" r:id="rId60"/>
    <p:sldId id="304" r:id="rId61"/>
    <p:sldId id="365" r:id="rId62"/>
    <p:sldId id="322" r:id="rId63"/>
    <p:sldId id="323" r:id="rId64"/>
    <p:sldId id="571" r:id="rId65"/>
    <p:sldId id="549" r:id="rId66"/>
    <p:sldId id="550" r:id="rId67"/>
    <p:sldId id="551" r:id="rId68"/>
    <p:sldId id="552" r:id="rId69"/>
    <p:sldId id="553" r:id="rId70"/>
    <p:sldId id="554" r:id="rId71"/>
    <p:sldId id="555" r:id="rId72"/>
    <p:sldId id="609" r:id="rId73"/>
    <p:sldId id="610" r:id="rId74"/>
    <p:sldId id="611" r:id="rId75"/>
    <p:sldId id="612" r:id="rId76"/>
    <p:sldId id="614" r:id="rId77"/>
    <p:sldId id="613" r:id="rId78"/>
    <p:sldId id="615" r:id="rId79"/>
    <p:sldId id="617" r:id="rId80"/>
    <p:sldId id="619" r:id="rId81"/>
    <p:sldId id="621" r:id="rId82"/>
    <p:sldId id="623" r:id="rId83"/>
    <p:sldId id="625" r:id="rId84"/>
    <p:sldId id="626" r:id="rId85"/>
    <p:sldId id="627" r:id="rId86"/>
    <p:sldId id="628" r:id="rId87"/>
    <p:sldId id="416" r:id="rId88"/>
    <p:sldId id="483" r:id="rId89"/>
    <p:sldId id="585" r:id="rId90"/>
    <p:sldId id="586" r:id="rId91"/>
    <p:sldId id="587" r:id="rId92"/>
    <p:sldId id="588" r:id="rId93"/>
    <p:sldId id="583" r:id="rId94"/>
    <p:sldId id="595" r:id="rId95"/>
    <p:sldId id="591" r:id="rId96"/>
    <p:sldId id="594" r:id="rId97"/>
    <p:sldId id="599" r:id="rId98"/>
    <p:sldId id="597" r:id="rId99"/>
    <p:sldId id="596" r:id="rId100"/>
    <p:sldId id="592" r:id="rId101"/>
    <p:sldId id="593" r:id="rId102"/>
    <p:sldId id="598" r:id="rId103"/>
    <p:sldId id="600" r:id="rId104"/>
    <p:sldId id="589" r:id="rId105"/>
    <p:sldId id="584" r:id="rId106"/>
    <p:sldId id="484" r:id="rId107"/>
    <p:sldId id="485" r:id="rId108"/>
    <p:sldId id="486" r:id="rId109"/>
    <p:sldId id="472" r:id="rId110"/>
    <p:sldId id="473" r:id="rId111"/>
    <p:sldId id="475" r:id="rId112"/>
    <p:sldId id="476" r:id="rId113"/>
    <p:sldId id="477" r:id="rId114"/>
    <p:sldId id="481" r:id="rId115"/>
    <p:sldId id="482" r:id="rId116"/>
    <p:sldId id="441" r:id="rId117"/>
    <p:sldId id="497" r:id="rId118"/>
    <p:sldId id="522" r:id="rId119"/>
    <p:sldId id="499" r:id="rId120"/>
    <p:sldId id="510" r:id="rId121"/>
    <p:sldId id="521" r:id="rId122"/>
    <p:sldId id="580" r:id="rId123"/>
    <p:sldId id="513" r:id="rId124"/>
    <p:sldId id="514" r:id="rId125"/>
    <p:sldId id="523" r:id="rId126"/>
    <p:sldId id="516" r:id="rId127"/>
    <p:sldId id="518" r:id="rId128"/>
    <p:sldId id="519" r:id="rId129"/>
    <p:sldId id="520" r:id="rId130"/>
    <p:sldId id="524" r:id="rId131"/>
    <p:sldId id="637" r:id="rId132"/>
    <p:sldId id="638" r:id="rId133"/>
    <p:sldId id="325" r:id="rId134"/>
    <p:sldId id="326" r:id="rId135"/>
    <p:sldId id="646" r:id="rId136"/>
    <p:sldId id="633" r:id="rId137"/>
    <p:sldId id="328" r:id="rId138"/>
    <p:sldId id="329" r:id="rId139"/>
    <p:sldId id="330" r:id="rId140"/>
    <p:sldId id="331" r:id="rId141"/>
    <p:sldId id="313" r:id="rId142"/>
    <p:sldId id="314" r:id="rId143"/>
    <p:sldId id="315" r:id="rId144"/>
    <p:sldId id="316" r:id="rId145"/>
    <p:sldId id="317" r:id="rId146"/>
    <p:sldId id="318" r:id="rId147"/>
    <p:sldId id="319" r:id="rId148"/>
    <p:sldId id="320" r:id="rId149"/>
    <p:sldId id="321" r:id="rId150"/>
    <p:sldId id="582" r:id="rId151"/>
    <p:sldId id="581" r:id="rId152"/>
    <p:sldId id="603" r:id="rId153"/>
    <p:sldId id="604" r:id="rId154"/>
    <p:sldId id="605" r:id="rId155"/>
    <p:sldId id="629" r:id="rId156"/>
    <p:sldId id="630" r:id="rId157"/>
    <p:sldId id="631" r:id="rId158"/>
    <p:sldId id="632" r:id="rId159"/>
    <p:sldId id="635" r:id="rId160"/>
    <p:sldId id="640" r:id="rId161"/>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9E8FF"/>
    <a:srgbClr val="FFEEB9"/>
    <a:srgbClr val="E7F4D8"/>
    <a:srgbClr val="D1EFE2"/>
    <a:srgbClr val="E4E4F8"/>
    <a:srgbClr val="FFC9C9"/>
    <a:srgbClr val="09FFBF"/>
    <a:srgbClr val="BEBEF8"/>
    <a:srgbClr val="FFC1C1"/>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76068" autoAdjust="0"/>
  </p:normalViewPr>
  <p:slideViewPr>
    <p:cSldViewPr>
      <p:cViewPr varScale="1">
        <p:scale>
          <a:sx n="61" d="100"/>
          <a:sy n="61" d="100"/>
        </p:scale>
        <p:origin x="2242" y="58"/>
      </p:cViewPr>
      <p:guideLst>
        <p:guide orient="horz" pos="2160"/>
        <p:guide pos="2880"/>
      </p:guideLst>
    </p:cSldViewPr>
  </p:slideViewPr>
  <p:outlineViewPr>
    <p:cViewPr varScale="1">
      <p:scale>
        <a:sx n="170" d="200"/>
        <a:sy n="170" d="200"/>
      </p:scale>
      <p:origin x="132" y="53628"/>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106488" y="812800"/>
            <a:ext cx="5343525"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i-FI" altLang="fi-FI"/>
          </a:p>
        </p:txBody>
      </p:sp>
      <p:sp>
        <p:nvSpPr>
          <p:cNvPr id="2051" name="Rectangle 3"/>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2" name="Rectangle 4"/>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3" name="Rectangle 5"/>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4" name="Rectangle 6"/>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fld id="{A97B1827-3CF5-4B1B-B9FF-B4A980E0F987}" type="slidenum">
              <a:rPr lang="en-GB" altLang="fi-FI"/>
              <a:pPr/>
              <a:t>‹#›</a:t>
            </a:fld>
            <a:endParaRPr lang="en-GB" altLang="fi-FI"/>
          </a:p>
        </p:txBody>
      </p:sp>
    </p:spTree>
    <p:extLst>
      <p:ext uri="{BB962C8B-B14F-4D97-AF65-F5344CB8AC3E}">
        <p14:creationId xmlns:p14="http://schemas.microsoft.com/office/powerpoint/2010/main" val="2809685354"/>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0152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CF9B395-C07A-473A-BE36-4ADF794D6067}" type="slidenum">
              <a:rPr lang="en-GB" altLang="fi-FI"/>
              <a:pPr/>
              <a:t>10</a:t>
            </a:fld>
            <a:endParaRPr lang="en-GB" altLang="fi-FI"/>
          </a:p>
        </p:txBody>
      </p:sp>
      <p:sp>
        <p:nvSpPr>
          <p:cNvPr id="931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140445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104</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l-GR" altLang="fi-FI" dirty="0" smtClean="0"/>
          </a:p>
        </p:txBody>
      </p:sp>
    </p:spTree>
    <p:extLst>
      <p:ext uri="{BB962C8B-B14F-4D97-AF65-F5344CB8AC3E}">
        <p14:creationId xmlns:p14="http://schemas.microsoft.com/office/powerpoint/2010/main" val="1921858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76887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61661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4262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8127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CF44942-6226-4162-9AB3-60D265A17E90}" type="slidenum">
              <a:rPr lang="en-GB" altLang="fi-FI"/>
              <a:pPr/>
              <a:t>11</a:t>
            </a:fld>
            <a:endParaRPr lang="en-GB" altLang="fi-FI"/>
          </a:p>
        </p:txBody>
      </p:sp>
      <p:sp>
        <p:nvSpPr>
          <p:cNvPr id="829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0252196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2314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069165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272050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998316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8693402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589976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116</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Static vs continuously created data</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Spark Streaming is a real-time processing tool that runs on top of the Spark engine.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Live data streams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Socket, intermediate tools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Store results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Storm currently is the most popular tool for this job, which has  higher industry adoption and better production stability compared to Spark Streaming. However Spark seems to provide a more  expressive, higher level API than Storm, which might be more pleasant to use.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Kafka can be used as a queue system for logs. The system that generated the logs </a:t>
            </a:r>
            <a:r>
              <a:rPr lang="en-US" dirty="0" err="1" smtClean="0"/>
              <a:t>e.g</a:t>
            </a:r>
            <a:r>
              <a:rPr lang="en-US" dirty="0" smtClean="0"/>
              <a:t> </a:t>
            </a:r>
            <a:r>
              <a:rPr lang="en-US" dirty="0" err="1" smtClean="0"/>
              <a:t>websever</a:t>
            </a:r>
            <a:r>
              <a:rPr lang="en-US" dirty="0" smtClean="0"/>
              <a:t> will send logs to Apache KAFKA. Then spark streaming library can be used to read from KAFKA topic and process logs at real time.</a:t>
            </a:r>
          </a:p>
        </p:txBody>
      </p:sp>
    </p:spTree>
    <p:extLst>
      <p:ext uri="{BB962C8B-B14F-4D97-AF65-F5344CB8AC3E}">
        <p14:creationId xmlns:p14="http://schemas.microsoft.com/office/powerpoint/2010/main" val="654247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535200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83269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06D3E3-385B-49C8-B5EF-CA8D70638F9D}" type="slidenum">
              <a:rPr lang="en-GB" altLang="fi-FI"/>
              <a:pPr/>
              <a:t>12</a:t>
            </a:fld>
            <a:endParaRPr lang="en-GB" altLang="fi-FI"/>
          </a:p>
        </p:txBody>
      </p:sp>
      <p:sp>
        <p:nvSpPr>
          <p:cNvPr id="839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507173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b="0" i="0" kern="1200" dirty="0" smtClean="0">
                <a:solidFill>
                  <a:srgbClr val="000000"/>
                </a:solidFill>
                <a:effectLst/>
                <a:latin typeface="Times New Roman" panose="02020603050405020304" pitchFamily="18" charset="0"/>
                <a:ea typeface="+mn-ea"/>
                <a:cs typeface="+mn-cs"/>
              </a:rPr>
              <a:t>batch interval of 5 second.</a:t>
            </a:r>
          </a:p>
          <a:p>
            <a:r>
              <a:rPr lang="en-US" sz="1200" b="1" kern="1200" dirty="0" err="1" smtClean="0">
                <a:solidFill>
                  <a:srgbClr val="000000"/>
                </a:solidFill>
                <a:effectLst/>
                <a:latin typeface="Times New Roman" panose="02020603050405020304" pitchFamily="18" charset="0"/>
                <a:ea typeface="+mn-ea"/>
                <a:cs typeface="+mn-cs"/>
              </a:rPr>
              <a:t>Netcat</a:t>
            </a:r>
            <a:r>
              <a:rPr lang="en-US" sz="1200" b="1" kern="1200" dirty="0" smtClean="0">
                <a:solidFill>
                  <a:srgbClr val="000000"/>
                </a:solidFill>
                <a:effectLst/>
                <a:latin typeface="Times New Roman" panose="02020603050405020304" pitchFamily="18" charset="0"/>
                <a:ea typeface="+mn-ea"/>
                <a:cs typeface="+mn-cs"/>
              </a:rPr>
              <a:t>:</a:t>
            </a:r>
            <a:r>
              <a:rPr lang="en-US" sz="1200" b="1" kern="1200" baseline="0" dirty="0" smtClean="0">
                <a:solidFill>
                  <a:srgbClr val="000000"/>
                </a:solidFill>
                <a:effectLst/>
                <a:latin typeface="Times New Roman" panose="02020603050405020304" pitchFamily="18" charset="0"/>
                <a:ea typeface="+mn-ea"/>
                <a:cs typeface="+mn-cs"/>
              </a:rPr>
              <a:t> </a:t>
            </a:r>
            <a:r>
              <a:rPr lang="el-GR" sz="1200" kern="1200" dirty="0" smtClean="0">
                <a:solidFill>
                  <a:srgbClr val="000000"/>
                </a:solidFill>
                <a:effectLst/>
                <a:latin typeface="Times New Roman" panose="02020603050405020304" pitchFamily="18" charset="0"/>
                <a:ea typeface="+mn-ea"/>
                <a:cs typeface="+mn-cs"/>
              </a:rPr>
              <a:t>ένα </a:t>
            </a:r>
            <a:r>
              <a:rPr lang="en-US" sz="1200" kern="1200" dirty="0" smtClean="0">
                <a:solidFill>
                  <a:srgbClr val="000000"/>
                </a:solidFill>
                <a:effectLst/>
                <a:latin typeface="Times New Roman" panose="02020603050405020304" pitchFamily="18" charset="0"/>
                <a:ea typeface="+mn-ea"/>
                <a:cs typeface="+mn-cs"/>
              </a:rPr>
              <a:t>TCP Socket </a:t>
            </a:r>
            <a:r>
              <a:rPr lang="el-GR" sz="1200" kern="1200" dirty="0" smtClean="0">
                <a:solidFill>
                  <a:srgbClr val="000000"/>
                </a:solidFill>
                <a:effectLst/>
                <a:latin typeface="Times New Roman" panose="02020603050405020304" pitchFamily="18" charset="0"/>
                <a:ea typeface="+mn-ea"/>
                <a:cs typeface="+mn-cs"/>
              </a:rPr>
              <a:t>που λαμβάνει </a:t>
            </a:r>
            <a:r>
              <a:rPr lang="en-US" sz="1200" kern="1200" dirty="0" smtClean="0">
                <a:solidFill>
                  <a:srgbClr val="000000"/>
                </a:solidFill>
                <a:effectLst/>
                <a:latin typeface="Times New Roman" panose="02020603050405020304" pitchFamily="18" charset="0"/>
                <a:ea typeface="+mn-ea"/>
                <a:cs typeface="+mn-cs"/>
              </a:rPr>
              <a:t>text Data</a:t>
            </a:r>
            <a:endParaRPr lang="fi-FI" altLang="fi-FI" dirty="0"/>
          </a:p>
        </p:txBody>
      </p:sp>
    </p:spTree>
    <p:extLst>
      <p:ext uri="{BB962C8B-B14F-4D97-AF65-F5344CB8AC3E}">
        <p14:creationId xmlns:p14="http://schemas.microsoft.com/office/powerpoint/2010/main" val="226978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827932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smtClean="0"/>
          </a:p>
        </p:txBody>
      </p:sp>
    </p:spTree>
    <p:extLst>
      <p:ext uri="{BB962C8B-B14F-4D97-AF65-F5344CB8AC3E}">
        <p14:creationId xmlns:p14="http://schemas.microsoft.com/office/powerpoint/2010/main" val="34882002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7479317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baseline="0" dirty="0" smtClean="0"/>
              <a:t>Συσσωρεύουν</a:t>
            </a:r>
            <a:endParaRPr lang="fi-FI" altLang="fi-FI" dirty="0"/>
          </a:p>
        </p:txBody>
      </p:sp>
    </p:spTree>
    <p:extLst>
      <p:ext uri="{BB962C8B-B14F-4D97-AF65-F5344CB8AC3E}">
        <p14:creationId xmlns:p14="http://schemas.microsoft.com/office/powerpoint/2010/main" val="630252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309405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181353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1982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37267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kern="1200" dirty="0" smtClean="0">
                <a:solidFill>
                  <a:schemeClr val="dk1"/>
                </a:solidFill>
                <a:latin typeface="Times New Roman" panose="02020603050405020304" pitchFamily="18" charset="0"/>
                <a:ea typeface="Courier New"/>
                <a:cs typeface="Courier New"/>
                <a:sym typeface="Courier New"/>
              </a:rPr>
              <a:t>sliding window</a:t>
            </a:r>
            <a:r>
              <a:rPr lang="el-GR" sz="1200" kern="1200" dirty="0" smtClean="0">
                <a:solidFill>
                  <a:schemeClr val="dk1"/>
                </a:solidFill>
                <a:latin typeface="Times New Roman" panose="02020603050405020304" pitchFamily="18" charset="0"/>
                <a:ea typeface="Courier New"/>
                <a:cs typeface="Courier New"/>
                <a:sym typeface="Courier New"/>
              </a:rPr>
              <a:t>:</a:t>
            </a:r>
            <a:r>
              <a:rPr lang="el-GR" sz="1200" kern="1200" baseline="0" dirty="0" smtClean="0">
                <a:solidFill>
                  <a:schemeClr val="dk1"/>
                </a:solidFill>
                <a:latin typeface="Times New Roman" panose="02020603050405020304" pitchFamily="18" charset="0"/>
                <a:ea typeface="Courier New"/>
                <a:cs typeface="Courier New"/>
                <a:sym typeface="Courier New"/>
              </a:rPr>
              <a:t> </a:t>
            </a:r>
            <a:r>
              <a:rPr lang="el-GR" altLang="fi-FI" baseline="0" dirty="0" smtClean="0"/>
              <a:t>σταθερού μήκους χρονικό διάστημα που κινείται συνεχώς στον χρόνο.</a:t>
            </a:r>
            <a:endParaRPr lang="el-GR" altLang="fi-FI" baseline="0" dirty="0" smtClean="0"/>
          </a:p>
          <a:p>
            <a:endParaRPr lang="fi-FI" altLang="fi-FI" dirty="0"/>
          </a:p>
        </p:txBody>
      </p:sp>
    </p:spTree>
    <p:extLst>
      <p:ext uri="{BB962C8B-B14F-4D97-AF65-F5344CB8AC3E}">
        <p14:creationId xmlns:p14="http://schemas.microsoft.com/office/powerpoint/2010/main" val="22892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7332C55-9393-4381-BABC-3C008549E1A6}" type="slidenum">
              <a:rPr lang="en-GB" altLang="fi-FI"/>
              <a:pPr/>
              <a:t>13</a:t>
            </a:fld>
            <a:endParaRPr lang="en-GB" altLang="fi-FI"/>
          </a:p>
        </p:txBody>
      </p:sp>
      <p:sp>
        <p:nvSpPr>
          <p:cNvPr id="8704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1721462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34957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93441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132</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7E892DF-A77C-4F8B-B5FE-174B28BBE9BC}" type="slidenum">
              <a:rPr lang="en-GB" altLang="fi-FI"/>
              <a:pPr/>
              <a:t>133</a:t>
            </a:fld>
            <a:endParaRPr lang="en-GB" altLang="fi-FI"/>
          </a:p>
        </p:txBody>
      </p:sp>
      <p:sp>
        <p:nvSpPr>
          <p:cNvPr id="1515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674825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45D2D03-047F-40C9-8396-A0C318E2A0F1}" type="slidenum">
              <a:rPr lang="en-GB" altLang="fi-FI"/>
              <a:pPr/>
              <a:t>134</a:t>
            </a:fld>
            <a:endParaRPr lang="en-GB" altLang="fi-FI"/>
          </a:p>
        </p:txBody>
      </p:sp>
      <p:sp>
        <p:nvSpPr>
          <p:cNvPr id="1525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406223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135</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01521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EA55E6-B607-4CD3-8A0D-E3D26F79A97A}" type="slidenum">
              <a:rPr lang="en-GB" altLang="fi-FI"/>
              <a:pPr/>
              <a:t>136</a:t>
            </a:fld>
            <a:endParaRPr lang="en-GB" altLang="fi-FI"/>
          </a:p>
        </p:txBody>
      </p:sp>
      <p:sp>
        <p:nvSpPr>
          <p:cNvPr id="952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6689494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9AD1184-1CD4-430B-B16B-F6FDE92DB0D7}" type="slidenum">
              <a:rPr lang="en-GB" altLang="fi-FI"/>
              <a:pPr/>
              <a:t>137</a:t>
            </a:fld>
            <a:endParaRPr lang="en-GB" altLang="fi-FI"/>
          </a:p>
        </p:txBody>
      </p:sp>
      <p:sp>
        <p:nvSpPr>
          <p:cNvPr id="1546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9727586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EFDBE2-03DE-4DA5-A8D4-5292EC0A682B}" type="slidenum">
              <a:rPr lang="en-GB" altLang="fi-FI"/>
              <a:pPr/>
              <a:t>138</a:t>
            </a:fld>
            <a:endParaRPr lang="en-GB" altLang="fi-FI"/>
          </a:p>
        </p:txBody>
      </p:sp>
      <p:sp>
        <p:nvSpPr>
          <p:cNvPr id="1556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6665171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118DB41-6D9E-422E-886D-54BA8A5CB188}" type="slidenum">
              <a:rPr lang="en-GB" altLang="fi-FI"/>
              <a:pPr/>
              <a:t>139</a:t>
            </a:fld>
            <a:endParaRPr lang="en-GB" altLang="fi-FI"/>
          </a:p>
        </p:txBody>
      </p:sp>
      <p:sp>
        <p:nvSpPr>
          <p:cNvPr id="15667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667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95960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2B0E216-6445-4954-9553-B76A905C779A}" type="slidenum">
              <a:rPr lang="en-GB" altLang="fi-FI"/>
              <a:pPr/>
              <a:t>14</a:t>
            </a:fld>
            <a:endParaRPr lang="en-GB" altLang="fi-FI"/>
          </a:p>
        </p:txBody>
      </p:sp>
      <p:sp>
        <p:nvSpPr>
          <p:cNvPr id="8806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79477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C7A35F4-347D-4D73-9AFB-82AE02394648}" type="slidenum">
              <a:rPr lang="en-GB" altLang="fi-FI"/>
              <a:pPr/>
              <a:t>140</a:t>
            </a:fld>
            <a:endParaRPr lang="en-GB" altLang="fi-FI"/>
          </a:p>
        </p:txBody>
      </p:sp>
      <p:sp>
        <p:nvSpPr>
          <p:cNvPr id="1576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6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7798057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B04E16B-87E6-4B4F-B2DA-4EFA8DDF8741}" type="slidenum">
              <a:rPr lang="en-GB" altLang="fi-FI"/>
              <a:pPr/>
              <a:t>141</a:t>
            </a:fld>
            <a:endParaRPr lang="en-GB" altLang="fi-FI"/>
          </a:p>
        </p:txBody>
      </p:sp>
      <p:sp>
        <p:nvSpPr>
          <p:cNvPr id="13926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7986921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164DD70-BFEC-467E-9FB4-989041D3BE59}" type="slidenum">
              <a:rPr lang="en-GB" altLang="fi-FI"/>
              <a:pPr/>
              <a:t>142</a:t>
            </a:fld>
            <a:endParaRPr lang="en-GB" altLang="fi-FI"/>
          </a:p>
        </p:txBody>
      </p:sp>
      <p:sp>
        <p:nvSpPr>
          <p:cNvPr id="14028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88837393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EA6A5F5-35DA-4286-8F10-5B5691DC9E6B}" type="slidenum">
              <a:rPr lang="en-GB" altLang="fi-FI"/>
              <a:pPr/>
              <a:t>143</a:t>
            </a:fld>
            <a:endParaRPr lang="en-GB" altLang="fi-FI"/>
          </a:p>
        </p:txBody>
      </p:sp>
      <p:sp>
        <p:nvSpPr>
          <p:cNvPr id="14131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200725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439B793-1582-4381-AA72-F5A5A3A79D24}" type="slidenum">
              <a:rPr lang="en-GB" altLang="fi-FI"/>
              <a:pPr/>
              <a:t>144</a:t>
            </a:fld>
            <a:endParaRPr lang="en-GB" altLang="fi-FI"/>
          </a:p>
        </p:txBody>
      </p:sp>
      <p:sp>
        <p:nvSpPr>
          <p:cNvPr id="14233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645623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C786314-D951-4936-A1D5-55EA13812E39}" type="slidenum">
              <a:rPr lang="en-GB" altLang="fi-FI"/>
              <a:pPr/>
              <a:t>145</a:t>
            </a:fld>
            <a:endParaRPr lang="en-GB" altLang="fi-FI"/>
          </a:p>
        </p:txBody>
      </p:sp>
      <p:sp>
        <p:nvSpPr>
          <p:cNvPr id="14336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96583835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5D2CE2-9FCF-4531-95C8-D4EFB7B59C6D}" type="slidenum">
              <a:rPr lang="en-GB" altLang="fi-FI"/>
              <a:pPr/>
              <a:t>146</a:t>
            </a:fld>
            <a:endParaRPr lang="en-GB" altLang="fi-FI"/>
          </a:p>
        </p:txBody>
      </p:sp>
      <p:sp>
        <p:nvSpPr>
          <p:cNvPr id="1443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3854072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5AF7D7E-24A0-4219-9192-7F4209AED270}" type="slidenum">
              <a:rPr lang="en-GB" altLang="fi-FI"/>
              <a:pPr/>
              <a:t>147</a:t>
            </a:fld>
            <a:endParaRPr lang="en-GB" altLang="fi-FI"/>
          </a:p>
        </p:txBody>
      </p:sp>
      <p:sp>
        <p:nvSpPr>
          <p:cNvPr id="14540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262619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DEA078-FF05-4630-9E0E-8CF4A40BA942}" type="slidenum">
              <a:rPr lang="en-GB" altLang="fi-FI"/>
              <a:pPr/>
              <a:t>148</a:t>
            </a:fld>
            <a:endParaRPr lang="en-GB" altLang="fi-FI"/>
          </a:p>
        </p:txBody>
      </p:sp>
      <p:sp>
        <p:nvSpPr>
          <p:cNvPr id="1464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1588776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D9E817-EE69-4212-A543-BF74CAD8DF49}" type="slidenum">
              <a:rPr lang="en-GB" altLang="fi-FI"/>
              <a:pPr/>
              <a:t>149</a:t>
            </a:fld>
            <a:endParaRPr lang="en-GB" altLang="fi-FI"/>
          </a:p>
        </p:txBody>
      </p:sp>
      <p:sp>
        <p:nvSpPr>
          <p:cNvPr id="14745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85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259698-F641-4813-9335-9FA493922E9D}" type="slidenum">
              <a:rPr lang="en-GB" altLang="fi-FI"/>
              <a:pPr/>
              <a:t>15</a:t>
            </a:fld>
            <a:endParaRPr lang="en-GB" altLang="fi-FI"/>
          </a:p>
        </p:txBody>
      </p:sp>
      <p:sp>
        <p:nvSpPr>
          <p:cNvPr id="8908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20745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EA55E6-B607-4CD3-8A0D-E3D26F79A97A}" type="slidenum">
              <a:rPr lang="en-GB" altLang="fi-FI"/>
              <a:pPr/>
              <a:t>150</a:t>
            </a:fld>
            <a:endParaRPr lang="en-GB" altLang="fi-FI"/>
          </a:p>
        </p:txBody>
      </p:sp>
      <p:sp>
        <p:nvSpPr>
          <p:cNvPr id="952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13031108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6357EB2-A9B7-438D-8F9F-0B926185FE6B}" type="slidenum">
              <a:rPr lang="en-GB" altLang="fi-FI"/>
              <a:pPr/>
              <a:t>151</a:t>
            </a:fld>
            <a:endParaRPr lang="en-GB" altLang="fi-FI"/>
          </a:p>
        </p:txBody>
      </p:sp>
      <p:sp>
        <p:nvSpPr>
          <p:cNvPr id="9420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GB" altLang="fi-FI" sz="1200" dirty="0" smtClean="0">
                <a:latin typeface="GFS Neohellenic" charset="0"/>
              </a:rPr>
              <a:t>Diagram from Introduction to Spark Internals</a:t>
            </a:r>
          </a:p>
          <a:p>
            <a:endParaRPr lang="fi-FI" altLang="fi-FI" dirty="0"/>
          </a:p>
        </p:txBody>
      </p:sp>
    </p:spTree>
    <p:extLst>
      <p:ext uri="{BB962C8B-B14F-4D97-AF65-F5344CB8AC3E}">
        <p14:creationId xmlns:p14="http://schemas.microsoft.com/office/powerpoint/2010/main" val="42736241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C49214-809E-4615-955A-AF6F633AD8AA}" type="slidenum">
              <a:rPr lang="en-GB" altLang="fi-FI"/>
              <a:pPr/>
              <a:t>152</a:t>
            </a:fld>
            <a:endParaRPr lang="en-GB" altLang="fi-FI"/>
          </a:p>
        </p:txBody>
      </p:sp>
      <p:sp>
        <p:nvSpPr>
          <p:cNvPr id="11468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8267245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29FBF61-F686-4157-A4D5-124B032993FA}" type="slidenum">
              <a:rPr lang="en-GB" altLang="fi-FI"/>
              <a:pPr/>
              <a:t>153</a:t>
            </a:fld>
            <a:endParaRPr lang="en-GB" altLang="fi-FI"/>
          </a:p>
        </p:txBody>
      </p:sp>
      <p:sp>
        <p:nvSpPr>
          <p:cNvPr id="11571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1795141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45D70AF-63F3-43EC-B771-13280D6847E3}" type="slidenum">
              <a:rPr lang="en-GB" altLang="fi-FI"/>
              <a:pPr/>
              <a:t>154</a:t>
            </a:fld>
            <a:endParaRPr lang="en-GB" altLang="fi-FI"/>
          </a:p>
        </p:txBody>
      </p:sp>
      <p:sp>
        <p:nvSpPr>
          <p:cNvPr id="11776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5048712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155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fi-FI" dirty="0" smtClean="0"/>
              <a:t>Example</a:t>
            </a:r>
            <a:r>
              <a:rPr lang="en-US" altLang="fi-FI" baseline="0" dirty="0" smtClean="0"/>
              <a:t> where we compute the last 30 secs of data every 10 secs</a:t>
            </a:r>
            <a:endParaRPr lang="fi-FI" altLang="fi-FI" dirty="0"/>
          </a:p>
        </p:txBody>
      </p:sp>
    </p:spTree>
    <p:extLst>
      <p:ext uri="{BB962C8B-B14F-4D97-AF65-F5344CB8AC3E}">
        <p14:creationId xmlns:p14="http://schemas.microsoft.com/office/powerpoint/2010/main" val="18242768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156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6188833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157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56761731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158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934410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F6AC6C-B46C-41BA-9887-03E6B9EA7E26}" type="slidenum">
              <a:rPr lang="en-GB" altLang="fi-FI"/>
              <a:pPr/>
              <a:t>159</a:t>
            </a:fld>
            <a:endParaRPr lang="en-GB" altLang="fi-FI"/>
          </a:p>
        </p:txBody>
      </p:sp>
      <p:sp>
        <p:nvSpPr>
          <p:cNvPr id="1208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28085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A460C3-AFBF-48AB-9CAC-0BE743554D1C}" type="slidenum">
              <a:rPr lang="en-GB" altLang="fi-FI"/>
              <a:pPr/>
              <a:t>16</a:t>
            </a:fld>
            <a:endParaRPr lang="en-GB" altLang="fi-FI"/>
          </a:p>
        </p:txBody>
      </p:sp>
      <p:sp>
        <p:nvSpPr>
          <p:cNvPr id="9011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3897944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7B4FA5D-536C-4A27-8186-D4822C7A0BA2}" type="slidenum">
              <a:rPr lang="en-GB" altLang="fi-FI"/>
              <a:pPr/>
              <a:t>160</a:t>
            </a:fld>
            <a:endParaRPr lang="en-GB" altLang="fi-FI"/>
          </a:p>
        </p:txBody>
      </p:sp>
      <p:sp>
        <p:nvSpPr>
          <p:cNvPr id="860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807509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EA55E6-B607-4CD3-8A0D-E3D26F79A97A}" type="slidenum">
              <a:rPr lang="en-GB" altLang="fi-FI"/>
              <a:pPr/>
              <a:t>17</a:t>
            </a:fld>
            <a:endParaRPr lang="en-GB" altLang="fi-FI"/>
          </a:p>
        </p:txBody>
      </p:sp>
      <p:sp>
        <p:nvSpPr>
          <p:cNvPr id="952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03149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931187-5568-48D0-8B14-8F0044D6039C}" type="slidenum">
              <a:rPr lang="en-GB" altLang="fi-FI"/>
              <a:pPr/>
              <a:t>18</a:t>
            </a:fld>
            <a:endParaRPr lang="en-GB" altLang="fi-FI"/>
          </a:p>
        </p:txBody>
      </p:sp>
      <p:sp>
        <p:nvSpPr>
          <p:cNvPr id="993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Add</a:t>
            </a:r>
            <a:r>
              <a:rPr lang="fi-FI" altLang="fi-FI" baseline="0" dirty="0" smtClean="0"/>
              <a:t> graphics for notation per concept inpired from the previous slide</a:t>
            </a:r>
            <a:endParaRPr lang="fi-FI" altLang="fi-FI" dirty="0"/>
          </a:p>
        </p:txBody>
      </p:sp>
    </p:spTree>
    <p:extLst>
      <p:ext uri="{BB962C8B-B14F-4D97-AF65-F5344CB8AC3E}">
        <p14:creationId xmlns:p14="http://schemas.microsoft.com/office/powerpoint/2010/main" val="397381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156797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2</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59028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30260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900926A-A214-4005-ACB2-196553E37AE0}" type="slidenum">
              <a:rPr lang="en-GB" altLang="fi-FI"/>
              <a:pPr/>
              <a:t>23</a:t>
            </a:fld>
            <a:endParaRPr lang="en-GB" altLang="fi-FI"/>
          </a:p>
        </p:txBody>
      </p:sp>
      <p:sp>
        <p:nvSpPr>
          <p:cNvPr id="1331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360845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653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AED7ED-AE2D-476C-9C2E-7166E8BE4A02}" type="slidenum">
              <a:rPr lang="en-GB" altLang="fi-FI"/>
              <a:pPr/>
              <a:t>25</a:t>
            </a:fld>
            <a:endParaRPr lang="en-GB" altLang="fi-FI"/>
          </a:p>
        </p:txBody>
      </p:sp>
      <p:sp>
        <p:nvSpPr>
          <p:cNvPr id="1085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430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B56F22C-3E74-41F4-871F-E29E9E43EC8F}" type="slidenum">
              <a:rPr lang="en-GB" altLang="fi-FI"/>
              <a:pPr/>
              <a:t>26</a:t>
            </a:fld>
            <a:endParaRPr lang="en-GB" altLang="fi-FI"/>
          </a:p>
        </p:txBody>
      </p:sp>
      <p:sp>
        <p:nvSpPr>
          <p:cNvPr id="1095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565826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DA2A2F-D69B-4B9C-82A4-933F4A955C94}" type="slidenum">
              <a:rPr lang="en-GB" altLang="fi-FI"/>
              <a:pPr/>
              <a:t>27</a:t>
            </a:fld>
            <a:endParaRPr lang="en-GB" altLang="fi-FI"/>
          </a:p>
        </p:txBody>
      </p:sp>
      <p:sp>
        <p:nvSpPr>
          <p:cNvPr id="1116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5305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3907917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29</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8472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3</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883E84F-C4EC-4FE1-84E3-9DF2327E81A4}" type="slidenum">
              <a:rPr lang="en-GB" altLang="fi-FI"/>
              <a:pPr/>
              <a:t>30</a:t>
            </a:fld>
            <a:endParaRPr lang="en-GB" altLang="fi-FI"/>
          </a:p>
        </p:txBody>
      </p:sp>
      <p:sp>
        <p:nvSpPr>
          <p:cNvPr id="11980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351046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6B1BB6F-F701-40BD-8A79-E28FB06CFC3A}" type="slidenum">
              <a:rPr lang="en-GB" altLang="fi-FI"/>
              <a:pPr/>
              <a:t>31</a:t>
            </a:fld>
            <a:endParaRPr lang="en-GB" altLang="fi-FI"/>
          </a:p>
        </p:txBody>
      </p:sp>
      <p:sp>
        <p:nvSpPr>
          <p:cNvPr id="1187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64161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8ECE98-F0AD-4301-8A51-03F57988D692}" type="slidenum">
              <a:rPr lang="en-GB" altLang="fi-FI"/>
              <a:pPr/>
              <a:t>32</a:t>
            </a:fld>
            <a:endParaRPr lang="en-GB" altLang="fi-FI"/>
          </a:p>
        </p:txBody>
      </p:sp>
      <p:sp>
        <p:nvSpPr>
          <p:cNvPr id="1034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98432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2F40651-D9CE-494E-A3AA-36D2201DD422}" type="slidenum">
              <a:rPr lang="en-GB" altLang="fi-FI"/>
              <a:pPr/>
              <a:t>33</a:t>
            </a:fld>
            <a:endParaRPr lang="en-GB" altLang="fi-FI"/>
          </a:p>
        </p:txBody>
      </p:sp>
      <p:sp>
        <p:nvSpPr>
          <p:cNvPr id="1044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696630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8D50090-4B6D-4095-8E54-DA64A7D01BA4}" type="slidenum">
              <a:rPr lang="en-GB" altLang="fi-FI"/>
              <a:pPr/>
              <a:t>34</a:t>
            </a:fld>
            <a:endParaRPr lang="en-GB" altLang="fi-FI"/>
          </a:p>
        </p:txBody>
      </p:sp>
      <p:sp>
        <p:nvSpPr>
          <p:cNvPr id="12185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711454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35</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49590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37</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455543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39</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404456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4</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40</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311971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DF2B79-5B35-4F91-BE8D-8B50946AB566}" type="slidenum">
              <a:rPr lang="en-GB" altLang="fi-FI"/>
              <a:pPr/>
              <a:t>41</a:t>
            </a:fld>
            <a:endParaRPr lang="en-GB" altLang="fi-FI"/>
          </a:p>
        </p:txBody>
      </p:sp>
      <p:sp>
        <p:nvSpPr>
          <p:cNvPr id="1280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69000"/>
              </a:lnSpc>
              <a:spcBef>
                <a:spcPts val="1425"/>
              </a:spcBef>
              <a:buSzPct val="45000"/>
              <a:buFont typeface="Wingdings" panose="05000000000000000000" pitchFamily="2" charset="2"/>
              <a:buNone/>
            </a:pPr>
            <a:endParaRPr lang="en-GB" altLang="fi-FI" sz="1200" b="0" dirty="0" smtClean="0">
              <a:latin typeface="GFS Neohellenic" charset="0"/>
            </a:endParaRPr>
          </a:p>
        </p:txBody>
      </p:sp>
    </p:spTree>
    <p:extLst>
      <p:ext uri="{BB962C8B-B14F-4D97-AF65-F5344CB8AC3E}">
        <p14:creationId xmlns:p14="http://schemas.microsoft.com/office/powerpoint/2010/main" val="812500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D1729DA-DE53-45B8-99CB-ADBED8FDE9A6}" type="slidenum">
              <a:rPr lang="en-GB" altLang="fi-FI"/>
              <a:pPr/>
              <a:t>42</a:t>
            </a:fld>
            <a:endParaRPr lang="en-GB" altLang="fi-FI"/>
          </a:p>
        </p:txBody>
      </p:sp>
      <p:sp>
        <p:nvSpPr>
          <p:cNvPr id="1228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200" b="0" i="0" kern="1200" dirty="0">
              <a:solidFill>
                <a:srgbClr val="000000"/>
              </a:solidFill>
              <a:effectLst/>
              <a:latin typeface="Times New Roman" panose="02020603050405020304" pitchFamily="18" charset="0"/>
              <a:ea typeface="+mn-ea"/>
              <a:cs typeface="+mn-cs"/>
            </a:endParaRPr>
          </a:p>
        </p:txBody>
      </p:sp>
    </p:spTree>
    <p:extLst>
      <p:ext uri="{BB962C8B-B14F-4D97-AF65-F5344CB8AC3E}">
        <p14:creationId xmlns:p14="http://schemas.microsoft.com/office/powerpoint/2010/main" val="2238746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28EA3E-C956-482E-904D-9505D85DA3C4}" type="slidenum">
              <a:rPr lang="en-GB" altLang="fi-FI"/>
              <a:pPr/>
              <a:t>43</a:t>
            </a:fld>
            <a:endParaRPr lang="en-GB" altLang="fi-FI"/>
          </a:p>
        </p:txBody>
      </p:sp>
      <p:sp>
        <p:nvSpPr>
          <p:cNvPr id="1239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89984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44</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582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45</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77270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46</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027762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47</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80553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48</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79221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49</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3411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5</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6D22DFD-5DFD-4F7F-A4A4-03A40BFABC5C}" type="slidenum">
              <a:rPr lang="en-GB" altLang="fi-FI"/>
              <a:pPr/>
              <a:t>50</a:t>
            </a:fld>
            <a:endParaRPr lang="en-GB" altLang="fi-FI"/>
          </a:p>
        </p:txBody>
      </p:sp>
      <p:sp>
        <p:nvSpPr>
          <p:cNvPr id="1259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27894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51</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517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52</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Run</a:t>
            </a:r>
            <a:r>
              <a:rPr lang="fi-FI" altLang="fi-FI" baseline="0" dirty="0" smtClean="0"/>
              <a:t> it to check validiy</a:t>
            </a:r>
            <a:endParaRPr lang="fi-FI" altLang="fi-FI" dirty="0"/>
          </a:p>
        </p:txBody>
      </p:sp>
    </p:spTree>
    <p:extLst>
      <p:ext uri="{BB962C8B-B14F-4D97-AF65-F5344CB8AC3E}">
        <p14:creationId xmlns:p14="http://schemas.microsoft.com/office/powerpoint/2010/main" val="4289191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53</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73592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54</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0764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55</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348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9BCF179-2D7B-4DDD-AC01-1E30743BFDA5}" type="slidenum">
              <a:rPr lang="en-GB" altLang="fi-FI"/>
              <a:pPr/>
              <a:t>56</a:t>
            </a:fld>
            <a:endParaRPr lang="en-GB" altLang="fi-FI"/>
          </a:p>
        </p:txBody>
      </p:sp>
      <p:sp>
        <p:nvSpPr>
          <p:cNvPr id="1341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fi-FI" sz="1200" dirty="0" smtClean="0">
                <a:solidFill>
                  <a:schemeClr val="tx1"/>
                </a:solidFill>
                <a:latin typeface="GFS Neohellenic" charset="0"/>
              </a:rPr>
              <a:t>Sort-Based</a:t>
            </a:r>
            <a:r>
              <a:rPr lang="en-GB" altLang="fi-FI" sz="1200" dirty="0" smtClean="0">
                <a:solidFill>
                  <a:schemeClr val="tx1"/>
                </a:solidFill>
                <a:latin typeface="GFS Neohellenic" charset="0"/>
              </a:rPr>
              <a:t>, Hash-based</a:t>
            </a:r>
            <a:endParaRPr lang="fi-FI" altLang="fi-FI" dirty="0"/>
          </a:p>
        </p:txBody>
      </p:sp>
    </p:spTree>
    <p:extLst>
      <p:ext uri="{BB962C8B-B14F-4D97-AF65-F5344CB8AC3E}">
        <p14:creationId xmlns:p14="http://schemas.microsoft.com/office/powerpoint/2010/main" val="2417314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785F9A-0544-4378-ADE6-29174B558B44}" type="slidenum">
              <a:rPr lang="en-GB" altLang="fi-FI"/>
              <a:pPr/>
              <a:t>57</a:t>
            </a:fld>
            <a:endParaRPr lang="en-GB" altLang="fi-FI"/>
          </a:p>
        </p:txBody>
      </p:sp>
      <p:sp>
        <p:nvSpPr>
          <p:cNvPr id="1361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839368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58</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377801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CCC419-F4D2-493E-AE82-654AE567DF5B}" type="slidenum">
              <a:rPr lang="en-GB" altLang="fi-FI"/>
              <a:pPr/>
              <a:t>59</a:t>
            </a:fld>
            <a:endParaRPr lang="en-GB" altLang="fi-FI"/>
          </a:p>
        </p:txBody>
      </p:sp>
      <p:sp>
        <p:nvSpPr>
          <p:cNvPr id="1290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6025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6</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1A7F3F-C947-4833-94E5-0A25AEC843CA}" type="slidenum">
              <a:rPr lang="en-GB" altLang="fi-FI"/>
              <a:pPr/>
              <a:t>60</a:t>
            </a:fld>
            <a:endParaRPr lang="en-GB" altLang="fi-FI"/>
          </a:p>
        </p:txBody>
      </p:sp>
      <p:sp>
        <p:nvSpPr>
          <p:cNvPr id="1300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rtl="0"/>
            <a:r>
              <a:rPr lang="en-US" sz="1200" b="1" i="0" u="none" strike="noStrike" kern="1200" dirty="0" smtClean="0">
                <a:solidFill>
                  <a:srgbClr val="000000"/>
                </a:solidFill>
                <a:effectLst/>
                <a:latin typeface="Times New Roman" panose="02020603050405020304" pitchFamily="18" charset="0"/>
                <a:ea typeface="+mn-ea"/>
                <a:cs typeface="+mn-cs"/>
              </a:rPr>
              <a:t>MEMORY_ONLY:</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some partitions will not be cached and will be recomputed on the fly each time they're needed. This is the default level.</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MEMORY_ONLY_SER:</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1" u="none" strike="noStrike" kern="1200" dirty="0" smtClean="0">
                <a:solidFill>
                  <a:srgbClr val="000000"/>
                </a:solidFill>
                <a:effectLst/>
                <a:latin typeface="Times New Roman" panose="02020603050405020304" pitchFamily="18" charset="0"/>
                <a:ea typeface="+mn-ea"/>
                <a:cs typeface="+mn-cs"/>
              </a:rPr>
              <a:t>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(one byte array per partition). This is generally more space-efficient than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objects, but more CPU-intensive to read.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 </a:t>
            </a:r>
            <a:r>
              <a:rPr lang="en-US" sz="1200" b="0" i="0" u="none" strike="noStrike" kern="1200" dirty="0" smtClean="0">
                <a:solidFill>
                  <a:srgbClr val="000000"/>
                </a:solidFill>
                <a:effectLst/>
                <a:latin typeface="Times New Roman" panose="02020603050405020304" pitchFamily="18" charset="0"/>
                <a:ea typeface="+mn-ea"/>
                <a:cs typeface="+mn-cs"/>
              </a:rPr>
              <a:t>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store the partitions that don't fit on disk, and read them from there when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MEMORY_AND_DISK_SER:</a:t>
            </a:r>
            <a:r>
              <a:rPr lang="en-US" sz="1200" b="0" i="0" u="none" strike="noStrike" kern="1200" dirty="0" smtClean="0">
                <a:solidFill>
                  <a:srgbClr val="000000"/>
                </a:solidFill>
                <a:effectLst/>
                <a:latin typeface="Times New Roman" panose="02020603050405020304" pitchFamily="18" charset="0"/>
                <a:ea typeface="+mn-ea"/>
                <a:cs typeface="+mn-cs"/>
              </a:rPr>
              <a:t> Similar to MEMORY_ONLY_SER, but spill partitions that don't fit in memory to disk instead of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them on the fly each time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DISK_ONLY:</a:t>
            </a:r>
            <a:r>
              <a:rPr lang="en-US" sz="1200" b="0" i="0" u="none" strike="noStrike" kern="1200" dirty="0" smtClean="0">
                <a:solidFill>
                  <a:srgbClr val="000000"/>
                </a:solidFill>
                <a:effectLst/>
                <a:latin typeface="Times New Roman" panose="02020603050405020304" pitchFamily="18" charset="0"/>
                <a:ea typeface="+mn-ea"/>
                <a:cs typeface="+mn-cs"/>
              </a:rPr>
              <a:t> Store the RDD partitions only on disk.</a:t>
            </a:r>
            <a:endParaRPr lang="en-US" b="0" dirty="0" smtClean="0">
              <a:effectLst/>
            </a:endParaRPr>
          </a:p>
          <a:p>
            <a:pPr rtl="0"/>
            <a:r>
              <a:rPr lang="en-US" sz="1200" b="0" i="0" u="none" strike="noStrike" kern="1200" dirty="0" smtClean="0">
                <a:solidFill>
                  <a:srgbClr val="000000"/>
                </a:solidFill>
                <a:effectLst/>
                <a:latin typeface="Times New Roman" panose="02020603050405020304" pitchFamily="18" charset="0"/>
                <a:ea typeface="+mn-ea"/>
                <a:cs typeface="+mn-cs"/>
              </a:rPr>
              <a:t>Generally, don’t spill to disk unless the functions that computed your datasets are expensive, or they filter a large amount of the data. Otherwise,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a partition may be as fast as reading it from disk.</a:t>
            </a:r>
            <a:endParaRPr lang="en-US" b="0" dirty="0" smtClean="0">
              <a:effectLst/>
            </a:endParaRPr>
          </a:p>
          <a:p>
            <a:r>
              <a:rPr lang="en-US" dirty="0" smtClean="0"/>
              <a:t/>
            </a:r>
            <a:br>
              <a:rPr lang="en-US" dirty="0" smtClean="0"/>
            </a:br>
            <a:endParaRPr lang="fi-FI" altLang="fi-FI" dirty="0"/>
          </a:p>
        </p:txBody>
      </p:sp>
    </p:spTree>
    <p:extLst>
      <p:ext uri="{BB962C8B-B14F-4D97-AF65-F5344CB8AC3E}">
        <p14:creationId xmlns:p14="http://schemas.microsoft.com/office/powerpoint/2010/main" val="2240654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56AA3F-4ACC-42BC-A0A4-F1CF73C3FFCD}" type="slidenum">
              <a:rPr lang="en-GB" altLang="fi-FI"/>
              <a:pPr/>
              <a:t>61</a:t>
            </a:fld>
            <a:endParaRPr lang="en-GB" altLang="fi-FI"/>
          </a:p>
        </p:txBody>
      </p:sp>
      <p:sp>
        <p:nvSpPr>
          <p:cNvPr id="13107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436008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1C7DCB-125A-4D3B-BCBA-4B32E6D41838}" type="slidenum">
              <a:rPr lang="en-GB" altLang="fi-FI"/>
              <a:pPr/>
              <a:t>62</a:t>
            </a:fld>
            <a:endParaRPr lang="en-GB" altLang="fi-FI"/>
          </a:p>
        </p:txBody>
      </p:sp>
      <p:sp>
        <p:nvSpPr>
          <p:cNvPr id="1484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LZF </a:t>
            </a:r>
            <a:r>
              <a:rPr lang="fi-FI" altLang="fi-FI" dirty="0" smtClean="0"/>
              <a:t>is a very fast compression algorithm</a:t>
            </a:r>
          </a:p>
        </p:txBody>
      </p:sp>
    </p:spTree>
    <p:extLst>
      <p:ext uri="{BB962C8B-B14F-4D97-AF65-F5344CB8AC3E}">
        <p14:creationId xmlns:p14="http://schemas.microsoft.com/office/powerpoint/2010/main" val="1451481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0D6AAA-4779-44D8-9E7E-46F1BFC55D95}" type="slidenum">
              <a:rPr lang="en-GB" altLang="fi-FI"/>
              <a:pPr/>
              <a:t>63</a:t>
            </a:fld>
            <a:endParaRPr lang="en-GB" altLang="fi-FI"/>
          </a:p>
        </p:txBody>
      </p:sp>
      <p:sp>
        <p:nvSpPr>
          <p:cNvPr id="1495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894732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64</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67845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Lets quickly</a:t>
            </a:r>
            <a:r>
              <a:rPr lang="fi-FI" altLang="fi-FI" baseline="0" dirty="0" smtClean="0"/>
              <a:t> view a spark application with respect to how this is translated in spark</a:t>
            </a:r>
            <a:endParaRPr lang="fi-FI" altLang="fi-FI" dirty="0"/>
          </a:p>
        </p:txBody>
      </p:sp>
    </p:spTree>
    <p:extLst>
      <p:ext uri="{BB962C8B-B14F-4D97-AF65-F5344CB8AC3E}">
        <p14:creationId xmlns:p14="http://schemas.microsoft.com/office/powerpoint/2010/main" val="3019223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8780265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29411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28120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9712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F6B308D-663C-4634-BC9F-41ACDC4BE125}" type="slidenum">
              <a:rPr lang="en-GB" altLang="fi-FI"/>
              <a:pPr/>
              <a:t>7</a:t>
            </a:fld>
            <a:endParaRPr lang="en-GB" altLang="fi-FI"/>
          </a:p>
        </p:txBody>
      </p:sp>
      <p:sp>
        <p:nvSpPr>
          <p:cNvPr id="849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1656316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dirty="0" smtClean="0"/>
              <a:t>Αλληλουχία </a:t>
            </a:r>
            <a:endParaRPr lang="fi-FI" altLang="fi-FI" dirty="0"/>
          </a:p>
        </p:txBody>
      </p:sp>
    </p:spTree>
    <p:extLst>
      <p:ext uri="{BB962C8B-B14F-4D97-AF65-F5344CB8AC3E}">
        <p14:creationId xmlns:p14="http://schemas.microsoft.com/office/powerpoint/2010/main" val="277612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51641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47660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6" name="Shape 17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27" name="Shape 172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extLst>
      <p:ext uri="{BB962C8B-B14F-4D97-AF65-F5344CB8AC3E}">
        <p14:creationId xmlns:p14="http://schemas.microsoft.com/office/powerpoint/2010/main" val="4224510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3" name="Shape 12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1274" name="Shape 12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74</a:t>
            </a:fld>
            <a:endParaRPr lang="en-US"/>
          </a:p>
        </p:txBody>
      </p:sp>
    </p:spTree>
    <p:extLst>
      <p:ext uri="{BB962C8B-B14F-4D97-AF65-F5344CB8AC3E}">
        <p14:creationId xmlns:p14="http://schemas.microsoft.com/office/powerpoint/2010/main" val="36660273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58408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58398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rtl="0">
              <a:spcBef>
                <a:spcPts val="400"/>
              </a:spcBef>
              <a:spcAft>
                <a:spcPts val="0"/>
              </a:spcAft>
              <a:buClr>
                <a:schemeClr val="dk1"/>
              </a:buClr>
              <a:buSzPct val="75000"/>
              <a:buFont typeface="Noto Sans Symbols"/>
              <a:buNone/>
            </a:pPr>
            <a:r>
              <a:rPr lang="en-US" sz="1200" b="1" i="0" u="none" strike="noStrike" cap="none" dirty="0" err="1" smtClean="0">
                <a:solidFill>
                  <a:schemeClr val="dk1"/>
                </a:solidFill>
                <a:latin typeface="Arial"/>
                <a:ea typeface="Arial"/>
                <a:cs typeface="Arial"/>
                <a:sym typeface="Arial"/>
              </a:rPr>
              <a:t>SparkContext</a:t>
            </a:r>
            <a:r>
              <a:rPr lang="en-US" sz="1200" b="1" i="0" u="none" strike="noStrike" cap="none" dirty="0" smtClean="0">
                <a:solidFill>
                  <a:schemeClr val="dk1"/>
                </a:solidFill>
                <a:latin typeface="Arial"/>
                <a:ea typeface="Arial"/>
                <a:cs typeface="Arial"/>
                <a:sym typeface="Arial"/>
              </a:rPr>
              <a:t>:</a:t>
            </a:r>
            <a:r>
              <a:rPr lang="en-US" sz="1200" b="0" i="0" u="none" strike="noStrike" cap="none" dirty="0" smtClean="0">
                <a:solidFill>
                  <a:schemeClr val="dk1"/>
                </a:solidFill>
                <a:latin typeface="Arial"/>
                <a:ea typeface="Arial"/>
                <a:cs typeface="Arial"/>
                <a:sym typeface="Arial"/>
              </a:rPr>
              <a:t> It is an object that represents a connection to the computing cluster. </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The set of jobs in the spark application are defined by one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A Spark application begins when a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 is started. </a:t>
            </a:r>
          </a:p>
          <a:p>
            <a:pPr marL="0" marR="0" lvl="0" indent="0" algn="l" rtl="0">
              <a:spcBef>
                <a:spcPts val="48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When the Spark Context is started, each worker node starts one or more executors (its own Java Virtual Machine, JVM) that will execute the work in parallel for each partition</a:t>
            </a:r>
            <a:r>
              <a:rPr lang="en-US" sz="1200" b="0" i="0" u="none" strike="noStrike" cap="none" dirty="0" smtClean="0">
                <a:solidFill>
                  <a:schemeClr val="dk1"/>
                </a:solidFill>
                <a:latin typeface="Arial"/>
                <a:ea typeface="Arial"/>
                <a:cs typeface="Arial"/>
                <a:sym typeface="Arial"/>
              </a:rPr>
              <a:t>.</a:t>
            </a:r>
            <a:endParaRPr lang="el-GR" sz="1200" b="0" i="0" u="none" strike="noStrike" cap="none" dirty="0" smtClean="0">
              <a:solidFill>
                <a:schemeClr val="dk1"/>
              </a:solidFill>
              <a:latin typeface="Arial"/>
              <a:ea typeface="Arial"/>
              <a:cs typeface="Arial"/>
              <a:sym typeface="Arial"/>
            </a:endParaRPr>
          </a:p>
          <a:p>
            <a:pPr marL="0" marR="0" lvl="0" indent="0" algn="l" rtl="0">
              <a:spcBef>
                <a:spcPts val="480"/>
              </a:spcBef>
              <a:spcAft>
                <a:spcPts val="0"/>
              </a:spcAft>
              <a:buClr>
                <a:schemeClr val="dk1"/>
              </a:buClr>
              <a:buSzPct val="75000"/>
              <a:buFont typeface="Noto Sans Symbols"/>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400"/>
              </a:spcBef>
              <a:spcAft>
                <a:spcPts val="0"/>
              </a:spcAft>
              <a:buClr>
                <a:schemeClr val="dk1"/>
              </a:buClr>
              <a:buSzPct val="75000"/>
              <a:buFont typeface="Noto Sans Symbols"/>
              <a:buNone/>
            </a:pPr>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4881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7778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5612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615DB02-DE1C-47F4-9692-DEE42FEFF3B4}" type="slidenum">
              <a:rPr lang="en-GB" altLang="fi-FI"/>
              <a:pPr/>
              <a:t>8</a:t>
            </a:fld>
            <a:endParaRPr lang="en-GB" altLang="fi-FI"/>
          </a:p>
        </p:txBody>
      </p:sp>
      <p:sp>
        <p:nvSpPr>
          <p:cNvPr id="9113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GB" altLang="fi-FI" sz="1200" dirty="0" smtClean="0">
                <a:latin typeface="GFS Neohellenic" charset="0"/>
              </a:rPr>
              <a:t>Diagram from Introduction to Spark Internals</a:t>
            </a:r>
          </a:p>
          <a:p>
            <a:endParaRPr lang="fi-FI" altLang="fi-FI" dirty="0"/>
          </a:p>
        </p:txBody>
      </p:sp>
    </p:spTree>
    <p:extLst>
      <p:ext uri="{BB962C8B-B14F-4D97-AF65-F5344CB8AC3E}">
        <p14:creationId xmlns:p14="http://schemas.microsoft.com/office/powerpoint/2010/main" val="1677592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60447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73470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1432226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760353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04121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509288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51177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87</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A78307-F85B-4CE8-8494-8A5246FD0BF1}" type="slidenum">
              <a:rPr lang="en-GB" altLang="fi-FI"/>
              <a:pPr/>
              <a:t>9</a:t>
            </a:fld>
            <a:endParaRPr lang="en-GB" altLang="fi-FI"/>
          </a:p>
        </p:txBody>
      </p:sp>
      <p:sp>
        <p:nvSpPr>
          <p:cNvPr id="9216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653752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93</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fi-FI"/>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B35AA5A2-52B5-436C-B5D6-30B69DB473E8}" type="slidenum">
              <a:rPr lang="en-GB" altLang="fi-FI"/>
              <a:pPr/>
              <a:t>‹#›</a:t>
            </a:fld>
            <a:endParaRPr lang="en-GB" altLang="fi-FI"/>
          </a:p>
        </p:txBody>
      </p:sp>
    </p:spTree>
    <p:extLst>
      <p:ext uri="{BB962C8B-B14F-4D97-AF65-F5344CB8AC3E}">
        <p14:creationId xmlns:p14="http://schemas.microsoft.com/office/powerpoint/2010/main" val="176358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CB183AA0-7BED-4289-9C20-CC3D79D4FD5D}" type="slidenum">
              <a:rPr lang="en-GB" altLang="fi-FI"/>
              <a:pPr/>
              <a:t>‹#›</a:t>
            </a:fld>
            <a:endParaRPr lang="en-GB" altLang="fi-FI"/>
          </a:p>
        </p:txBody>
      </p:sp>
    </p:spTree>
    <p:extLst>
      <p:ext uri="{BB962C8B-B14F-4D97-AF65-F5344CB8AC3E}">
        <p14:creationId xmlns:p14="http://schemas.microsoft.com/office/powerpoint/2010/main" val="242857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endParaRPr lang="fi-FI"/>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E9EB38FF-2739-49C5-B95C-061C2DE00CF3}" type="slidenum">
              <a:rPr lang="en-GB" altLang="fi-FI"/>
              <a:pPr/>
              <a:t>‹#›</a:t>
            </a:fld>
            <a:endParaRPr lang="en-GB" altLang="fi-FI"/>
          </a:p>
        </p:txBody>
      </p:sp>
    </p:spTree>
    <p:extLst>
      <p:ext uri="{BB962C8B-B14F-4D97-AF65-F5344CB8AC3E}">
        <p14:creationId xmlns:p14="http://schemas.microsoft.com/office/powerpoint/2010/main" val="238212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endParaRPr lang="fi-FI"/>
          </a:p>
        </p:txBody>
      </p:sp>
      <p:sp>
        <p:nvSpPr>
          <p:cNvPr id="3" name="Date Placeholder 2"/>
          <p:cNvSpPr>
            <a:spLocks noGrp="1"/>
          </p:cNvSpPr>
          <p:nvPr>
            <p:ph type="dt" idx="10"/>
          </p:nvPr>
        </p:nvSpPr>
        <p:spPr>
          <a:xfrm>
            <a:off x="503238" y="6886575"/>
            <a:ext cx="2346325" cy="519113"/>
          </a:xfrm>
        </p:spPr>
        <p:txBody>
          <a:bodyPr/>
          <a:lstStyle>
            <a:lvl1pPr>
              <a:defRPr/>
            </a:lvl1pPr>
          </a:lstStyle>
          <a:p>
            <a:endParaRPr lang="en-GB" altLang="fi-FI"/>
          </a:p>
        </p:txBody>
      </p:sp>
      <p:sp>
        <p:nvSpPr>
          <p:cNvPr id="4" name="Footer Placeholder 3"/>
          <p:cNvSpPr>
            <a:spLocks noGrp="1"/>
          </p:cNvSpPr>
          <p:nvPr>
            <p:ph type="ftr" idx="11"/>
          </p:nvPr>
        </p:nvSpPr>
        <p:spPr>
          <a:xfrm>
            <a:off x="3448050" y="6886575"/>
            <a:ext cx="3194050" cy="519113"/>
          </a:xfrm>
        </p:spPr>
        <p:txBody>
          <a:bodyPr/>
          <a:lstStyle>
            <a:lvl1pPr>
              <a:defRPr/>
            </a:lvl1pPr>
          </a:lstStyle>
          <a:p>
            <a:endParaRPr lang="en-GB" altLang="fi-FI"/>
          </a:p>
        </p:txBody>
      </p:sp>
      <p:sp>
        <p:nvSpPr>
          <p:cNvPr id="5" name="Slide Number Placeholder 4"/>
          <p:cNvSpPr>
            <a:spLocks noGrp="1"/>
          </p:cNvSpPr>
          <p:nvPr>
            <p:ph type="sldNum" idx="12"/>
          </p:nvPr>
        </p:nvSpPr>
        <p:spPr>
          <a:xfrm>
            <a:off x="7227888" y="6886575"/>
            <a:ext cx="2346325" cy="519113"/>
          </a:xfrm>
        </p:spPr>
        <p:txBody>
          <a:bodyPr/>
          <a:lstStyle>
            <a:lvl1pPr>
              <a:defRPr/>
            </a:lvl1pPr>
          </a:lstStyle>
          <a:p>
            <a:fld id="{E6DE0277-8BA1-4D1C-9522-D4716F6FC23B}" type="slidenum">
              <a:rPr lang="en-GB" altLang="fi-FI"/>
              <a:pPr/>
              <a:t>‹#›</a:t>
            </a:fld>
            <a:endParaRPr lang="en-GB" altLang="fi-FI"/>
          </a:p>
        </p:txBody>
      </p:sp>
    </p:spTree>
    <p:extLst>
      <p:ext uri="{BB962C8B-B14F-4D97-AF65-F5344CB8AC3E}">
        <p14:creationId xmlns:p14="http://schemas.microsoft.com/office/powerpoint/2010/main" val="267466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72696AA6-FA09-4890-80D1-A0DA7795AD2F}" type="slidenum">
              <a:rPr lang="en-GB" altLang="fi-FI"/>
              <a:pPr/>
              <a:t>‹#›</a:t>
            </a:fld>
            <a:endParaRPr lang="en-GB" altLang="fi-FI"/>
          </a:p>
        </p:txBody>
      </p:sp>
    </p:spTree>
    <p:extLst>
      <p:ext uri="{BB962C8B-B14F-4D97-AF65-F5344CB8AC3E}">
        <p14:creationId xmlns:p14="http://schemas.microsoft.com/office/powerpoint/2010/main" val="309317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fi-FI"/>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876E3A6A-9CB0-48FE-AF42-251B5F698112}" type="slidenum">
              <a:rPr lang="en-GB" altLang="fi-FI"/>
              <a:pPr/>
              <a:t>‹#›</a:t>
            </a:fld>
            <a:endParaRPr lang="en-GB" altLang="fi-FI"/>
          </a:p>
        </p:txBody>
      </p:sp>
    </p:spTree>
    <p:extLst>
      <p:ext uri="{BB962C8B-B14F-4D97-AF65-F5344CB8AC3E}">
        <p14:creationId xmlns:p14="http://schemas.microsoft.com/office/powerpoint/2010/main" val="358446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sz="half" idx="1"/>
          </p:nvPr>
        </p:nvSpPr>
        <p:spPr>
          <a:xfrm>
            <a:off x="503238" y="1768475"/>
            <a:ext cx="4457700"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p:cNvSpPr>
            <a:spLocks noGrp="1"/>
          </p:cNvSpPr>
          <p:nvPr>
            <p:ph sz="half" idx="2"/>
          </p:nvPr>
        </p:nvSpPr>
        <p:spPr>
          <a:xfrm>
            <a:off x="5113338" y="1768475"/>
            <a:ext cx="4459287"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1EEC8A1-6C54-4C45-B28A-3449ABAB792E}" type="slidenum">
              <a:rPr lang="en-GB" altLang="fi-FI"/>
              <a:pPr/>
              <a:t>‹#›</a:t>
            </a:fld>
            <a:endParaRPr lang="en-GB" altLang="fi-FI"/>
          </a:p>
        </p:txBody>
      </p:sp>
    </p:spTree>
    <p:extLst>
      <p:ext uri="{BB962C8B-B14F-4D97-AF65-F5344CB8AC3E}">
        <p14:creationId xmlns:p14="http://schemas.microsoft.com/office/powerpoint/2010/main" val="292386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endParaRPr lang="fi-FI"/>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p:cNvSpPr>
            <a:spLocks noGrp="1"/>
          </p:cNvSpPr>
          <p:nvPr>
            <p:ph type="dt" idx="10"/>
          </p:nvPr>
        </p:nvSpPr>
        <p:spPr/>
        <p:txBody>
          <a:bodyPr/>
          <a:lstStyle>
            <a:lvl1pPr>
              <a:defRPr/>
            </a:lvl1pPr>
          </a:lstStyle>
          <a:p>
            <a:endParaRPr lang="en-GB" altLang="fi-FI"/>
          </a:p>
        </p:txBody>
      </p:sp>
      <p:sp>
        <p:nvSpPr>
          <p:cNvPr id="8" name="Footer Placeholder 7"/>
          <p:cNvSpPr>
            <a:spLocks noGrp="1"/>
          </p:cNvSpPr>
          <p:nvPr>
            <p:ph type="ftr" idx="11"/>
          </p:nvPr>
        </p:nvSpPr>
        <p:spPr/>
        <p:txBody>
          <a:bodyPr/>
          <a:lstStyle>
            <a:lvl1pPr>
              <a:defRPr/>
            </a:lvl1pPr>
          </a:lstStyle>
          <a:p>
            <a:endParaRPr lang="en-GB" altLang="fi-FI"/>
          </a:p>
        </p:txBody>
      </p:sp>
      <p:sp>
        <p:nvSpPr>
          <p:cNvPr id="9" name="Slide Number Placeholder 8"/>
          <p:cNvSpPr>
            <a:spLocks noGrp="1"/>
          </p:cNvSpPr>
          <p:nvPr>
            <p:ph type="sldNum" idx="12"/>
          </p:nvPr>
        </p:nvSpPr>
        <p:spPr/>
        <p:txBody>
          <a:bodyPr/>
          <a:lstStyle>
            <a:lvl1pPr>
              <a:defRPr/>
            </a:lvl1pPr>
          </a:lstStyle>
          <a:p>
            <a:fld id="{1F042FBF-022D-48A8-ACB5-5BC1327F0447}" type="slidenum">
              <a:rPr lang="en-GB" altLang="fi-FI"/>
              <a:pPr/>
              <a:t>‹#›</a:t>
            </a:fld>
            <a:endParaRPr lang="en-GB" altLang="fi-FI"/>
          </a:p>
        </p:txBody>
      </p:sp>
    </p:spTree>
    <p:extLst>
      <p:ext uri="{BB962C8B-B14F-4D97-AF65-F5344CB8AC3E}">
        <p14:creationId xmlns:p14="http://schemas.microsoft.com/office/powerpoint/2010/main" val="13235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Date Placeholder 2"/>
          <p:cNvSpPr>
            <a:spLocks noGrp="1"/>
          </p:cNvSpPr>
          <p:nvPr>
            <p:ph type="dt" idx="10"/>
          </p:nvPr>
        </p:nvSpPr>
        <p:spPr/>
        <p:txBody>
          <a:bodyPr/>
          <a:lstStyle>
            <a:lvl1pPr>
              <a:defRPr/>
            </a:lvl1pPr>
          </a:lstStyle>
          <a:p>
            <a:endParaRPr lang="en-GB" altLang="fi-FI"/>
          </a:p>
        </p:txBody>
      </p:sp>
      <p:sp>
        <p:nvSpPr>
          <p:cNvPr id="4" name="Footer Placeholder 3"/>
          <p:cNvSpPr>
            <a:spLocks noGrp="1"/>
          </p:cNvSpPr>
          <p:nvPr>
            <p:ph type="ftr" idx="11"/>
          </p:nvPr>
        </p:nvSpPr>
        <p:spPr/>
        <p:txBody>
          <a:bodyPr/>
          <a:lstStyle>
            <a:lvl1pPr>
              <a:defRPr/>
            </a:lvl1pPr>
          </a:lstStyle>
          <a:p>
            <a:endParaRPr lang="en-GB" altLang="fi-FI"/>
          </a:p>
        </p:txBody>
      </p:sp>
      <p:sp>
        <p:nvSpPr>
          <p:cNvPr id="5" name="Slide Number Placeholder 4"/>
          <p:cNvSpPr>
            <a:spLocks noGrp="1"/>
          </p:cNvSpPr>
          <p:nvPr>
            <p:ph type="sldNum" idx="12"/>
          </p:nvPr>
        </p:nvSpPr>
        <p:spPr/>
        <p:txBody>
          <a:bodyPr/>
          <a:lstStyle>
            <a:lvl1pPr>
              <a:defRPr/>
            </a:lvl1pPr>
          </a:lstStyle>
          <a:p>
            <a:fld id="{17EF3C73-4F9B-4187-A580-CAA4D042DEFB}" type="slidenum">
              <a:rPr lang="en-GB" altLang="fi-FI"/>
              <a:pPr/>
              <a:t>‹#›</a:t>
            </a:fld>
            <a:endParaRPr lang="en-GB" altLang="fi-FI"/>
          </a:p>
        </p:txBody>
      </p:sp>
    </p:spTree>
    <p:extLst>
      <p:ext uri="{BB962C8B-B14F-4D97-AF65-F5344CB8AC3E}">
        <p14:creationId xmlns:p14="http://schemas.microsoft.com/office/powerpoint/2010/main" val="407704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fi-FI"/>
          </a:p>
        </p:txBody>
      </p:sp>
      <p:sp>
        <p:nvSpPr>
          <p:cNvPr id="3" name="Footer Placeholder 2"/>
          <p:cNvSpPr>
            <a:spLocks noGrp="1"/>
          </p:cNvSpPr>
          <p:nvPr>
            <p:ph type="ftr" idx="11"/>
          </p:nvPr>
        </p:nvSpPr>
        <p:spPr/>
        <p:txBody>
          <a:bodyPr/>
          <a:lstStyle>
            <a:lvl1pPr>
              <a:defRPr/>
            </a:lvl1pPr>
          </a:lstStyle>
          <a:p>
            <a:endParaRPr lang="en-GB" altLang="fi-FI"/>
          </a:p>
        </p:txBody>
      </p:sp>
      <p:sp>
        <p:nvSpPr>
          <p:cNvPr id="4" name="Slide Number Placeholder 3"/>
          <p:cNvSpPr>
            <a:spLocks noGrp="1"/>
          </p:cNvSpPr>
          <p:nvPr>
            <p:ph type="sldNum" idx="12"/>
          </p:nvPr>
        </p:nvSpPr>
        <p:spPr/>
        <p:txBody>
          <a:bodyPr/>
          <a:lstStyle>
            <a:lvl1pPr>
              <a:defRPr/>
            </a:lvl1pPr>
          </a:lstStyle>
          <a:p>
            <a:fld id="{3999E499-ED0C-4937-A7D4-B6778C480195}" type="slidenum">
              <a:rPr lang="en-GB" altLang="fi-FI"/>
              <a:pPr/>
              <a:t>‹#›</a:t>
            </a:fld>
            <a:endParaRPr lang="en-GB" altLang="fi-FI"/>
          </a:p>
        </p:txBody>
      </p:sp>
    </p:spTree>
    <p:extLst>
      <p:ext uri="{BB962C8B-B14F-4D97-AF65-F5344CB8AC3E}">
        <p14:creationId xmlns:p14="http://schemas.microsoft.com/office/powerpoint/2010/main" val="351823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F1138089-4518-44BB-BE23-C99FF364ACDF}" type="slidenum">
              <a:rPr lang="en-GB" altLang="fi-FI"/>
              <a:pPr/>
              <a:t>‹#›</a:t>
            </a:fld>
            <a:endParaRPr lang="en-GB" altLang="fi-FI"/>
          </a:p>
        </p:txBody>
      </p:sp>
    </p:spTree>
    <p:extLst>
      <p:ext uri="{BB962C8B-B14F-4D97-AF65-F5344CB8AC3E}">
        <p14:creationId xmlns:p14="http://schemas.microsoft.com/office/powerpoint/2010/main" val="427815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29A8BBF-0A92-43B9-81A4-C674C2CA8D1E}" type="slidenum">
              <a:rPr lang="en-GB" altLang="fi-FI"/>
              <a:pPr/>
              <a:t>‹#›</a:t>
            </a:fld>
            <a:endParaRPr lang="en-GB" altLang="fi-FI"/>
          </a:p>
        </p:txBody>
      </p:sp>
    </p:spTree>
    <p:extLst>
      <p:ext uri="{BB962C8B-B14F-4D97-AF65-F5344CB8AC3E}">
        <p14:creationId xmlns:p14="http://schemas.microsoft.com/office/powerpoint/2010/main" val="52338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fi-FI"/>
              <a:t>Click to edit the title text format</a:t>
            </a:r>
          </a:p>
        </p:txBody>
      </p:sp>
      <p:sp>
        <p:nvSpPr>
          <p:cNvPr id="1026"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fi-FI"/>
              <a:t>Click to edit the outline text format</a:t>
            </a:r>
          </a:p>
          <a:p>
            <a:pPr lvl="1"/>
            <a:r>
              <a:rPr lang="en-GB" altLang="fi-FI"/>
              <a:t>Second Outline Level</a:t>
            </a:r>
          </a:p>
          <a:p>
            <a:pPr lvl="2"/>
            <a:r>
              <a:rPr lang="en-GB" altLang="fi-FI"/>
              <a:t>Third Outline Level</a:t>
            </a:r>
          </a:p>
          <a:p>
            <a:pPr lvl="3"/>
            <a:r>
              <a:rPr lang="en-GB" altLang="fi-FI"/>
              <a:t>Fourth Outline Level</a:t>
            </a:r>
          </a:p>
          <a:p>
            <a:pPr lvl="4"/>
            <a:r>
              <a:rPr lang="en-GB" altLang="fi-FI"/>
              <a:t>Fifth Outline Level</a:t>
            </a:r>
          </a:p>
          <a:p>
            <a:pPr lvl="4"/>
            <a:r>
              <a:rPr lang="en-GB" altLang="fi-FI"/>
              <a:t>Sixth Outline Level</a:t>
            </a:r>
          </a:p>
          <a:p>
            <a:pPr lvl="4"/>
            <a:r>
              <a:rPr lang="en-GB" altLang="fi-FI"/>
              <a:t>Seventh Outline Level</a:t>
            </a:r>
          </a:p>
        </p:txBody>
      </p:sp>
      <p:sp>
        <p:nvSpPr>
          <p:cNvPr id="1027"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fld id="{04FE8717-B92A-45EF-929D-3AD8A70B72D1}" type="slidenum">
              <a:rPr lang="en-GB" altLang="fi-FI"/>
              <a:pPr/>
              <a:t>‹#›</a:t>
            </a:fld>
            <a:endParaRPr lang="en-GB" altLang="fi-FI"/>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2pPr>
      <a:lvl3pPr marL="1143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3pPr>
      <a:lvl4pPr marL="1600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4pPr>
      <a:lvl5pPr marL="20574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9pPr>
    </p:titleStyle>
    <p:body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www.slideshare.net/Hadoop_Summit/building-a-unified-data-pipeline-in-apache-spark"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hyperlink" Target="http://www.slideshare.net/databricks/strata-debugging-talk" TargetMode="External"/><Relationship Id="rId5" Type="http://schemas.openxmlformats.org/officeDocument/2006/relationships/hyperlink" Target="http://www.slideshare.net/akirillov/spark-workshop-internals-architecture-and-coding-59035491" TargetMode="External"/><Relationship Id="rId4" Type="http://schemas.openxmlformats.org/officeDocument/2006/relationships/hyperlink" Target="http://www.slideshare.net/datamantra/anatomy-of-rdd"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stanford.edu/~rezab/classes/cme323/S15/slides/devops_slides.pdf" TargetMode="External"/><Relationship Id="rId7" Type="http://schemas.openxmlformats.org/officeDocument/2006/relationships/hyperlink" Target="https://www.usenix.org/sites/default/files/conference/protected-files/osdi14_slides_gonzalez.pdf"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hyperlink" Target="https://databricks-training.s3.amazonaws.com/slides/advanced-spark-training.pdf" TargetMode="External"/><Relationship Id="rId5" Type="http://schemas.openxmlformats.org/officeDocument/2006/relationships/hyperlink" Target="http://www.slideshare.net/michiard/introduction-to-spark-internals" TargetMode="External"/><Relationship Id="rId4" Type="http://schemas.openxmlformats.org/officeDocument/2006/relationships/hyperlink" Target="http://www.slideshare.net/colorant/spark-shuffle-introduction"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3.jpe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87538" y="4302125"/>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2335212" y="5684837"/>
            <a:ext cx="518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FORTH</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2103437"/>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11" y="6461513"/>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274" y="6387108"/>
            <a:ext cx="960437" cy="960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D39427FA-1038-423C-9025-A613B6CE694A}" type="slidenum">
              <a:rPr lang="en-GB" altLang="fi-FI"/>
              <a:pPr/>
              <a:t>10</a:t>
            </a:fld>
            <a:endParaRPr lang="en-GB" altLang="fi-FI"/>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563" y="3160713"/>
            <a:ext cx="4946650" cy="1579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a:t>
            </a:r>
            <a:r>
              <a:rPr lang="en-GB" altLang="fi-FI" dirty="0">
                <a:solidFill>
                  <a:srgbClr val="CC0000"/>
                </a:solidFill>
                <a:latin typeface="GFS Neohellenic" charset="0"/>
              </a:rPr>
              <a:t>Descriptive Computing Model</a:t>
            </a:r>
          </a:p>
        </p:txBody>
      </p:sp>
      <p:sp>
        <p:nvSpPr>
          <p:cNvPr id="15363" name="Text Box 3"/>
          <p:cNvSpPr txBox="1">
            <a:spLocks noChangeArrowheads="1"/>
          </p:cNvSpPr>
          <p:nvPr/>
        </p:nvSpPr>
        <p:spPr bwMode="auto">
          <a:xfrm>
            <a:off x="504825" y="1552575"/>
            <a:ext cx="9070975" cy="200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dirty="0">
                <a:latin typeface="GFS Neohellenic" charset="0"/>
              </a:rPr>
              <a:t>Organize computation into multiple stages in a processing pipeline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Transformations apply user code to distributed data in parallel</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Actions assemble final output of an algorithm from distributed </a:t>
            </a:r>
            <a:r>
              <a:rPr lang="en-GB" altLang="fi-FI" sz="2400" dirty="0" smtClean="0">
                <a:latin typeface="GFS Neohellenic" charset="0"/>
              </a:rPr>
              <a:t>data</a:t>
            </a:r>
            <a:endParaRPr lang="en-GB" altLang="fi-FI" sz="2400" dirty="0">
              <a:latin typeface="GFS Neohellenic" charset="0"/>
            </a:endParaRP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l="3604"/>
          <a:stretch>
            <a:fillRect/>
          </a:stretch>
        </p:blipFill>
        <p:spPr bwMode="auto">
          <a:xfrm>
            <a:off x="304832" y="4586287"/>
            <a:ext cx="5842000" cy="2165350"/>
          </a:xfrm>
          <a:prstGeom prst="rect">
            <a:avLst/>
          </a:prstGeom>
          <a:noFill/>
          <a:ln>
            <a:noFill/>
          </a:ln>
          <a:effectLst/>
          <a:extLst>
            <a:ext uri="{909E8E84-426E-40DD-AFC4-6F175D3DCCD1}">
              <a14:hiddenFill xmlns:a14="http://schemas.microsoft.com/office/drawing/2010/main">
                <a:blipFill dpi="0" rotWithShape="0">
                  <a:blip/>
                  <a:srcRect l="360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6" name="Picture 2" descr="Image result for scala programming langu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90" y="3341982"/>
            <a:ext cx="1217022" cy="12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5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 y="1341437"/>
            <a:ext cx="8378825" cy="544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165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Create a graph</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Create an RDD for the vertices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VertexId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(String, String))]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rxin</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student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jgonzal</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postdoc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franklin,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istoica</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Create an RDD for the </a:t>
            </a:r>
            <a:r>
              <a:rPr lang="en-US" sz="1800" b="1" i="1" dirty="0" smtClean="0">
                <a:solidFill>
                  <a:srgbClr val="008000"/>
                </a:solidFill>
                <a:highlight>
                  <a:srgbClr val="FFFFFF"/>
                </a:highlight>
                <a:latin typeface="Courier New"/>
                <a:ea typeface="Courier New"/>
                <a:cs typeface="Courier New"/>
                <a:sym typeface="Courier New"/>
              </a:rPr>
              <a:t>edges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relationships:RDD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[Edge[String]]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collab</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advisor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colleague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Edge(</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PI</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Define a default user in case there are relationships with missing user</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t>
            </a:r>
            <a:r>
              <a:rPr lang="en-US" sz="1800" b="1" dirty="0" err="1" smtClean="0">
                <a:solidFill>
                  <a:srgbClr val="004080"/>
                </a:solidFill>
                <a:highlight>
                  <a:srgbClr val="FFFFFF"/>
                </a:highlight>
                <a:latin typeface="Courier New"/>
                <a:ea typeface="Courier New"/>
                <a:cs typeface="Courier New"/>
                <a:sym typeface="Courier New"/>
              </a:rPr>
              <a:t>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John Doe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Missing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initial graph</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users,relationships,defaultUser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Tree>
    <p:extLst>
      <p:ext uri="{BB962C8B-B14F-4D97-AF65-F5344CB8AC3E}">
        <p14:creationId xmlns:p14="http://schemas.microsoft.com/office/powerpoint/2010/main" val="6483865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Run </a:t>
            </a:r>
            <a:r>
              <a:rPr lang="en-GB" altLang="fi-FI" dirty="0" err="1" smtClean="0">
                <a:solidFill>
                  <a:srgbClr val="CC0000"/>
                </a:solidFill>
                <a:latin typeface="GFS Neohellenic" charset="0"/>
              </a:rPr>
              <a:t>pagerank</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the edges of the graph</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graph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GraphLoader.edgeList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follower.txt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Run PageRank</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graph.pageRank</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(0.0001).vertices</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Join the ranks with the usernames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users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users.txt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").map{ line =&gt;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line.split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(fields(0).</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toLong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fields(1))</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a:solidFill>
                <a:srgbClr val="008000"/>
              </a:solidFill>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rankByUserName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users.join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(ranks).map {</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case(id, (username, rank)) =&gt; (username, rank)</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Print the result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ranksByUsername.collect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mkString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
        <p:nvSpPr>
          <p:cNvPr id="8" name="Shape 1497"/>
          <p:cNvSpPr/>
          <p:nvPr/>
        </p:nvSpPr>
        <p:spPr>
          <a:xfrm>
            <a:off x="7615958" y="1493837"/>
            <a:ext cx="2377354"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follower.txt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1,2</a:t>
            </a:r>
          </a:p>
          <a:p>
            <a:pPr>
              <a:lnSpc>
                <a:spcPct val="115000"/>
              </a:lnSpc>
              <a:spcBef>
                <a:spcPts val="463"/>
              </a:spcBef>
            </a:pPr>
            <a:r>
              <a:rPr lang="en-US" sz="1600" b="1" dirty="0" smtClean="0">
                <a:solidFill>
                  <a:schemeClr val="dk1"/>
                </a:solidFill>
                <a:latin typeface="Courier New"/>
                <a:ea typeface="Courier New"/>
                <a:cs typeface="Courier New"/>
                <a:sym typeface="Courier New"/>
              </a:rPr>
              <a:t>1,3</a:t>
            </a:r>
          </a:p>
          <a:p>
            <a:pPr>
              <a:lnSpc>
                <a:spcPct val="115000"/>
              </a:lnSpc>
              <a:spcBef>
                <a:spcPts val="463"/>
              </a:spcBef>
            </a:pPr>
            <a:r>
              <a:rPr lang="en-US" sz="1600" b="1" dirty="0" smtClean="0">
                <a:solidFill>
                  <a:schemeClr val="dk1"/>
                </a:solidFill>
                <a:latin typeface="Courier New"/>
                <a:ea typeface="Courier New"/>
                <a:cs typeface="Courier New"/>
                <a:sym typeface="Courier New"/>
              </a:rPr>
              <a:t>5,3</a:t>
            </a:r>
          </a:p>
          <a:p>
            <a:pPr>
              <a:lnSpc>
                <a:spcPct val="115000"/>
              </a:lnSpc>
              <a:spcBef>
                <a:spcPts val="463"/>
              </a:spcBef>
            </a:pPr>
            <a:r>
              <a:rPr lang="en-US" sz="1600" b="1" dirty="0" smtClean="0">
                <a:solidFill>
                  <a:schemeClr val="dk1"/>
                </a:solidFill>
                <a:latin typeface="Courier New"/>
                <a:ea typeface="Courier New"/>
                <a:cs typeface="Courier New"/>
                <a:sym typeface="Courier New"/>
              </a:rPr>
              <a:t>6,10</a:t>
            </a:r>
          </a:p>
          <a:p>
            <a:pPr>
              <a:lnSpc>
                <a:spcPct val="115000"/>
              </a:lnSpc>
              <a:spcBef>
                <a:spcPts val="463"/>
              </a:spcBef>
            </a:pPr>
            <a:r>
              <a:rPr lang="en-US" sz="1600" b="1" dirty="0" smtClean="0">
                <a:solidFill>
                  <a:schemeClr val="dk1"/>
                </a:solidFill>
                <a:latin typeface="Courier New"/>
                <a:ea typeface="Courier New"/>
                <a:cs typeface="Courier New"/>
                <a:sym typeface="Courier New"/>
              </a:rPr>
              <a:t>5,4</a:t>
            </a:r>
          </a:p>
          <a:p>
            <a:pPr>
              <a:lnSpc>
                <a:spcPct val="115000"/>
              </a:lnSpc>
              <a:spcBef>
                <a:spcPts val="463"/>
              </a:spcBef>
            </a:pPr>
            <a:r>
              <a:rPr lang="en-US" sz="1600" b="1" dirty="0" smtClean="0">
                <a:solidFill>
                  <a:schemeClr val="dk1"/>
                </a:solidFill>
                <a:latin typeface="Courier New"/>
                <a:ea typeface="Courier New"/>
                <a:cs typeface="Courier New"/>
                <a:sym typeface="Courier New"/>
              </a:rPr>
              <a:t>3,2</a:t>
            </a:r>
          </a:p>
          <a:p>
            <a:pPr>
              <a:lnSpc>
                <a:spcPct val="115000"/>
              </a:lnSpc>
              <a:spcBef>
                <a:spcPts val="463"/>
              </a:spcBef>
            </a:pPr>
            <a:r>
              <a:rPr lang="en-US" sz="1600" b="1" dirty="0" smtClean="0">
                <a:solidFill>
                  <a:schemeClr val="dk1"/>
                </a:solidFill>
                <a:latin typeface="Courier New"/>
                <a:ea typeface="Courier New"/>
                <a:cs typeface="Courier New"/>
                <a:sym typeface="Courier New"/>
              </a:rPr>
              <a:t>2,1</a:t>
            </a:r>
          </a:p>
          <a:p>
            <a:pPr>
              <a:lnSpc>
                <a:spcPct val="115000"/>
              </a:lnSpc>
              <a:spcBef>
                <a:spcPts val="463"/>
              </a:spcBef>
            </a:pPr>
            <a:endParaRPr lang="en-US" sz="1600" b="1" dirty="0" smtClean="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9198079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RDF &amp; SPARQL</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err="1" smtClean="0">
                <a:solidFill>
                  <a:schemeClr val="dk1"/>
                </a:solidFill>
              </a:rPr>
              <a:t>graphX</a:t>
            </a:r>
            <a:r>
              <a:rPr lang="en-US" sz="2400" dirty="0" smtClean="0">
                <a:solidFill>
                  <a:schemeClr val="dk1"/>
                </a:solidFill>
              </a:rPr>
              <a:t> does not natively support RDF… but there are ways to load RDF data</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take advantage of the cluster for isomorphism, merging, computation of clustering co-efficient</a:t>
            </a:r>
          </a:p>
          <a:p>
            <a:pPr marL="0" indent="0">
              <a:lnSpc>
                <a:spcPct val="107000"/>
              </a:lnSpc>
              <a:spcAft>
                <a:spcPts val="0"/>
              </a:spcAft>
            </a:pPr>
            <a:r>
              <a:rPr lang="en-US" sz="2400" dirty="0" smtClean="0">
                <a:solidFill>
                  <a:schemeClr val="dk1"/>
                </a:solidFill>
              </a:rPr>
              <a:t>Some approaches for </a:t>
            </a:r>
            <a:r>
              <a:rPr lang="en-US" sz="2400" dirty="0" err="1" smtClean="0">
                <a:solidFill>
                  <a:schemeClr val="dk1"/>
                </a:solidFill>
              </a:rPr>
              <a:t>Sparql</a:t>
            </a:r>
            <a:r>
              <a:rPr lang="en-US" sz="2400" dirty="0" smtClean="0">
                <a:solidFill>
                  <a:schemeClr val="dk1"/>
                </a:solidFill>
              </a:rPr>
              <a:t> using spark</a:t>
            </a:r>
          </a:p>
          <a:p>
            <a:pPr marL="400050" lvl="1" indent="0">
              <a:lnSpc>
                <a:spcPct val="107000"/>
              </a:lnSpc>
              <a:spcAft>
                <a:spcPts val="0"/>
              </a:spcAft>
            </a:pPr>
            <a:r>
              <a:rPr lang="en-US" sz="2000" b="1" dirty="0" smtClean="0">
                <a:solidFill>
                  <a:schemeClr val="dk1"/>
                </a:solidFill>
              </a:rPr>
              <a:t>S2X (2015)</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Defines a mapping from RDF to the property graph model of </a:t>
            </a:r>
            <a:r>
              <a:rPr lang="en-US" sz="1800" dirty="0" err="1" smtClean="0">
                <a:solidFill>
                  <a:schemeClr val="dk1"/>
                </a:solidFill>
              </a:rPr>
              <a:t>GraphX</a:t>
            </a:r>
            <a:endParaRPr lang="en-US" sz="1800" dirty="0" smtClean="0">
              <a:solidFill>
                <a:schemeClr val="dk1"/>
              </a:solidFill>
            </a:endParaRPr>
          </a:p>
          <a:p>
            <a:pPr marL="400050" lvl="1" indent="0">
              <a:lnSpc>
                <a:spcPct val="107000"/>
              </a:lnSpc>
              <a:spcAft>
                <a:spcPts val="0"/>
              </a:spcAft>
            </a:pPr>
            <a:r>
              <a:rPr lang="en-US" sz="2000" b="1" dirty="0" smtClean="0">
                <a:solidFill>
                  <a:schemeClr val="dk1"/>
                </a:solidFill>
              </a:rPr>
              <a:t>S2RDF (VLDB 2016)</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Introduces </a:t>
            </a:r>
            <a:r>
              <a:rPr lang="en-US" sz="1800" dirty="0" err="1" smtClean="0">
                <a:solidFill>
                  <a:schemeClr val="dk1"/>
                </a:solidFill>
              </a:rPr>
              <a:t>ExtVP</a:t>
            </a:r>
            <a:r>
              <a:rPr lang="en-US" sz="1800" dirty="0" smtClean="0">
                <a:solidFill>
                  <a:schemeClr val="dk1"/>
                </a:solidFill>
              </a:rPr>
              <a:t> – A novel relational vertical partitioning schema for RDF </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Uses semi-joins based preprocessing to minimize query input size</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Based on Spark SQL</a:t>
            </a:r>
          </a:p>
          <a:p>
            <a:pPr marL="857250" lvl="1" indent="-457200">
              <a:lnSpc>
                <a:spcPct val="107000"/>
              </a:lnSpc>
              <a:spcAft>
                <a:spcPts val="0"/>
              </a:spcAft>
              <a:buFont typeface="Arial" panose="020B0604020202020204" pitchFamily="34" charset="0"/>
              <a:buChar char="•"/>
            </a:pPr>
            <a:endParaRPr lang="en-US" sz="18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03573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a:t>Spark SQL</a:t>
            </a:r>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DataFrames &amp; Datasets</a:t>
            </a:r>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104</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238668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SQL</a:t>
            </a: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a:solidFill>
                  <a:schemeClr val="dk1"/>
                </a:solidFill>
              </a:rPr>
              <a:t>Spark’s interface for working with structured and semi structured data.</a:t>
            </a:r>
          </a:p>
          <a:p>
            <a:pPr marL="457200" indent="-457200">
              <a:lnSpc>
                <a:spcPct val="107000"/>
              </a:lnSpc>
              <a:spcAft>
                <a:spcPts val="0"/>
              </a:spcAft>
              <a:buFont typeface="Arial" panose="020B0604020202020204" pitchFamily="34" charset="0"/>
              <a:buChar char="•"/>
            </a:pPr>
            <a:r>
              <a:rPr lang="en-US" sz="2600" dirty="0">
                <a:solidFill>
                  <a:schemeClr val="dk1"/>
                </a:solidFill>
              </a:rPr>
              <a:t>Can load data from a variety of structured sources (i.e., JSON, Hive, Parquet</a:t>
            </a:r>
            <a:r>
              <a:rPr lang="en-US" sz="2600" dirty="0">
                <a:solidFill>
                  <a:srgbClr val="0070C0"/>
                </a:solidFill>
              </a:rPr>
              <a:t>*</a:t>
            </a:r>
            <a:r>
              <a:rPr lang="en-US" sz="2600" dirty="0">
                <a:solidFill>
                  <a:schemeClr val="dk1"/>
                </a:solidFill>
              </a:rPr>
              <a:t>, external databases or existing RDDs).</a:t>
            </a:r>
          </a:p>
          <a:p>
            <a:pPr marL="457200" indent="-457200">
              <a:lnSpc>
                <a:spcPct val="107000"/>
              </a:lnSpc>
              <a:spcAft>
                <a:spcPts val="0"/>
              </a:spcAft>
              <a:buFont typeface="Arial" panose="020B0604020202020204" pitchFamily="34" charset="0"/>
              <a:buChar char="•"/>
            </a:pPr>
            <a:r>
              <a:rPr lang="en-US" sz="2600" dirty="0">
                <a:solidFill>
                  <a:schemeClr val="dk1"/>
                </a:solidFill>
              </a:rPr>
              <a:t>It lets you query the data using SQL, </a:t>
            </a:r>
            <a:endParaRPr lang="en-US" sz="2600" dirty="0" smtClean="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It allows you to use </a:t>
            </a:r>
            <a:r>
              <a:rPr lang="en-US" sz="2600" dirty="0">
                <a:solidFill>
                  <a:schemeClr val="dk1"/>
                </a:solidFill>
              </a:rPr>
              <a:t>standard database connectors (JDBC/ODBC</a:t>
            </a:r>
            <a:r>
              <a:rPr lang="en-US" sz="2600" dirty="0" smtClean="0">
                <a:solidFill>
                  <a:schemeClr val="dk1"/>
                </a:solidFill>
              </a:rPr>
              <a:t>).</a:t>
            </a:r>
            <a:endParaRPr lang="en-US" sz="2600" dirty="0">
              <a:solidFill>
                <a:schemeClr val="dk1"/>
              </a:solidFill>
            </a:endParaRPr>
          </a:p>
          <a:p>
            <a:pPr>
              <a:lnSpc>
                <a:spcPct val="107000"/>
              </a:lnSpc>
              <a:spcAft>
                <a:spcPts val="0"/>
              </a:spcAft>
            </a:pPr>
            <a:r>
              <a:rPr lang="en-US" sz="2000" dirty="0">
                <a:solidFill>
                  <a:srgbClr val="0070C0"/>
                </a:solidFill>
              </a:rPr>
              <a:t>* Parquet is a column-oriented storage format available to any project in the Hadoop </a:t>
            </a:r>
            <a:r>
              <a:rPr lang="en-US" sz="2000" dirty="0" smtClean="0">
                <a:solidFill>
                  <a:srgbClr val="0070C0"/>
                </a:solidFill>
              </a:rPr>
              <a:t>ecosystem, that </a:t>
            </a:r>
            <a:r>
              <a:rPr lang="en-US" sz="2000" dirty="0">
                <a:solidFill>
                  <a:srgbClr val="0070C0"/>
                </a:solidFill>
              </a:rPr>
              <a:t>can store records with nested fields efficiently</a:t>
            </a:r>
            <a:r>
              <a:rPr lang="en-US" sz="2000" dirty="0" smtClean="0">
                <a:solidFill>
                  <a:srgbClr val="0070C0"/>
                </a:solidFill>
              </a:rPr>
              <a:t>.</a:t>
            </a:r>
            <a:endParaRPr lang="en-US" sz="2000" dirty="0">
              <a:solidFill>
                <a:srgbClr val="0070C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32068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Datasets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Datasets </a:t>
            </a:r>
            <a:r>
              <a:rPr lang="en-US" sz="2600" dirty="0" smtClean="0">
                <a:solidFill>
                  <a:schemeClr val="dk1"/>
                </a:solidFill>
              </a:rPr>
              <a:t>represent </a:t>
            </a:r>
            <a:r>
              <a:rPr lang="en-US" sz="2600" dirty="0">
                <a:solidFill>
                  <a:schemeClr val="dk1"/>
                </a:solidFill>
              </a:rPr>
              <a:t>distributed collections like RDDs</a:t>
            </a:r>
          </a:p>
          <a:p>
            <a:pPr marL="457200" indent="-457200">
              <a:lnSpc>
                <a:spcPct val="107000"/>
              </a:lnSpc>
              <a:spcAft>
                <a:spcPts val="0"/>
              </a:spcAft>
              <a:buFont typeface="Arial" panose="020B0604020202020204" pitchFamily="34" charset="0"/>
              <a:buChar char="•"/>
            </a:pPr>
            <a:r>
              <a:rPr lang="en-US" sz="2600" dirty="0">
                <a:solidFill>
                  <a:schemeClr val="dk1"/>
                </a:solidFill>
              </a:rPr>
              <a:t>The difference lies in the serialization </a:t>
            </a:r>
            <a:r>
              <a:rPr lang="en-US" sz="2600" dirty="0" smtClean="0">
                <a:solidFill>
                  <a:schemeClr val="dk1"/>
                </a:solidFill>
              </a:rPr>
              <a:t>mechanism </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Datasets </a:t>
            </a:r>
            <a:r>
              <a:rPr lang="en-US" sz="2600" dirty="0">
                <a:solidFill>
                  <a:schemeClr val="dk1"/>
                </a:solidFill>
              </a:rPr>
              <a:t>use a specialized Encoder to serialize the objects for processing or transmitting over the </a:t>
            </a:r>
            <a:r>
              <a:rPr lang="en-US" sz="2600" dirty="0" smtClean="0">
                <a:solidFill>
                  <a:schemeClr val="dk1"/>
                </a:solidFill>
              </a:rPr>
              <a:t>network</a:t>
            </a:r>
          </a:p>
          <a:p>
            <a:pPr marL="857250" lvl="1" indent="-457200">
              <a:lnSpc>
                <a:spcPct val="107000"/>
              </a:lnSpc>
              <a:spcAft>
                <a:spcPts val="0"/>
              </a:spcAft>
              <a:buFont typeface="Arial" panose="020B0604020202020204" pitchFamily="34" charset="0"/>
              <a:buChar char="•"/>
            </a:pPr>
            <a:r>
              <a:rPr lang="en-US" sz="2400" dirty="0" smtClean="0">
                <a:solidFill>
                  <a:schemeClr val="dk1"/>
                </a:solidFill>
              </a:rPr>
              <a:t>instead </a:t>
            </a:r>
            <a:r>
              <a:rPr lang="en-US" sz="2400" dirty="0">
                <a:solidFill>
                  <a:schemeClr val="dk1"/>
                </a:solidFill>
              </a:rPr>
              <a:t>of </a:t>
            </a:r>
            <a:r>
              <a:rPr lang="en-US" sz="2400" dirty="0" smtClean="0">
                <a:solidFill>
                  <a:schemeClr val="dk1"/>
                </a:solidFill>
              </a:rPr>
              <a:t>Java </a:t>
            </a:r>
            <a:r>
              <a:rPr lang="en-US" sz="2400" dirty="0">
                <a:solidFill>
                  <a:schemeClr val="dk1"/>
                </a:solidFill>
              </a:rPr>
              <a:t>serialization or </a:t>
            </a:r>
            <a:r>
              <a:rPr lang="en-US" sz="2400" dirty="0" err="1" smtClean="0">
                <a:solidFill>
                  <a:schemeClr val="dk1"/>
                </a:solidFill>
              </a:rPr>
              <a:t>kryo</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Encoders allow Spark </a:t>
            </a:r>
            <a:r>
              <a:rPr lang="en-US" sz="2600" dirty="0">
                <a:solidFill>
                  <a:schemeClr val="dk1"/>
                </a:solidFill>
              </a:rPr>
              <a:t>to perform many operations like filtering </a:t>
            </a:r>
            <a:r>
              <a:rPr lang="en-US" sz="2600" dirty="0" smtClean="0">
                <a:solidFill>
                  <a:schemeClr val="dk1"/>
                </a:solidFill>
              </a:rPr>
              <a:t>and sorting </a:t>
            </a:r>
            <a:r>
              <a:rPr lang="en-US" sz="2600" dirty="0">
                <a:solidFill>
                  <a:schemeClr val="dk1"/>
                </a:solidFill>
              </a:rPr>
              <a:t>without </a:t>
            </a:r>
            <a:r>
              <a:rPr lang="en-US" sz="2600" dirty="0" smtClean="0">
                <a:solidFill>
                  <a:schemeClr val="dk1"/>
                </a:solidFill>
              </a:rPr>
              <a:t>de-serializing </a:t>
            </a:r>
            <a:r>
              <a:rPr lang="en-US" sz="2600" dirty="0">
                <a:solidFill>
                  <a:schemeClr val="dk1"/>
                </a:solidFill>
              </a:rPr>
              <a:t>the bytes back into an </a:t>
            </a:r>
            <a:r>
              <a:rPr lang="en-US" sz="2600" dirty="0" smtClean="0">
                <a:solidFill>
                  <a:schemeClr val="dk1"/>
                </a:solidFill>
              </a:rPr>
              <a:t>object</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8002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a:solidFill>
                  <a:schemeClr val="dk1"/>
                </a:solidFill>
              </a:rPr>
              <a:t>DataFrames</a:t>
            </a:r>
            <a:r>
              <a:rPr lang="en-US" sz="2600" dirty="0">
                <a:solidFill>
                  <a:schemeClr val="dk1"/>
                </a:solidFill>
              </a:rPr>
              <a:t> are Datasets with additional schema </a:t>
            </a:r>
            <a:r>
              <a:rPr lang="en-US" sz="2600" dirty="0" smtClean="0">
                <a:solidFill>
                  <a:schemeClr val="dk1"/>
                </a:solidFill>
              </a:rPr>
              <a:t>information</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They store </a:t>
            </a:r>
            <a:r>
              <a:rPr lang="en-US" sz="2600" dirty="0">
                <a:solidFill>
                  <a:schemeClr val="dk1"/>
                </a:solidFill>
              </a:rPr>
              <a:t>data in a more efficient manner than RDDs, taking advantage of their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Provide the ability </a:t>
            </a:r>
            <a:r>
              <a:rPr lang="en-US" sz="2600" dirty="0">
                <a:solidFill>
                  <a:schemeClr val="dk1"/>
                </a:solidFill>
              </a:rPr>
              <a:t>to run SQL </a:t>
            </a:r>
            <a:r>
              <a:rPr lang="en-US" sz="2600" dirty="0" smtClean="0">
                <a:solidFill>
                  <a:schemeClr val="dk1"/>
                </a:solidFill>
              </a:rPr>
              <a:t>queries</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C</a:t>
            </a:r>
            <a:r>
              <a:rPr lang="en-US" sz="2600" dirty="0" smtClean="0">
                <a:solidFill>
                  <a:schemeClr val="dk1"/>
                </a:solidFill>
              </a:rPr>
              <a:t>an </a:t>
            </a:r>
            <a:r>
              <a:rPr lang="en-US" sz="2600" dirty="0">
                <a:solidFill>
                  <a:schemeClr val="dk1"/>
                </a:solidFill>
              </a:rPr>
              <a:t>be </a:t>
            </a:r>
            <a:r>
              <a:rPr lang="en-US" sz="2600" dirty="0" smtClean="0">
                <a:solidFill>
                  <a:schemeClr val="dk1"/>
                </a:solidFill>
              </a:rPr>
              <a:t>created from:</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external </a:t>
            </a:r>
            <a:r>
              <a:rPr lang="en-US" sz="2200" dirty="0">
                <a:solidFill>
                  <a:schemeClr val="dk1"/>
                </a:solidFill>
              </a:rPr>
              <a:t>data </a:t>
            </a:r>
            <a:r>
              <a:rPr lang="en-US" sz="2200" dirty="0" smtClean="0">
                <a:solidFill>
                  <a:schemeClr val="dk1"/>
                </a:solidFill>
              </a:rPr>
              <a:t>sources</a:t>
            </a:r>
          </a:p>
          <a:p>
            <a:pPr marL="857250" lvl="1" indent="-457200">
              <a:lnSpc>
                <a:spcPct val="107000"/>
              </a:lnSpc>
              <a:spcAft>
                <a:spcPts val="0"/>
              </a:spcAft>
              <a:buFont typeface="Arial" panose="020B0604020202020204" pitchFamily="34" charset="0"/>
              <a:buChar char="•"/>
            </a:pPr>
            <a:r>
              <a:rPr lang="en-US" sz="2200" dirty="0">
                <a:solidFill>
                  <a:schemeClr val="dk1"/>
                </a:solidFill>
              </a:rPr>
              <a:t>t</a:t>
            </a:r>
            <a:r>
              <a:rPr lang="en-US" sz="2200" dirty="0" smtClean="0">
                <a:solidFill>
                  <a:schemeClr val="dk1"/>
                </a:solidFill>
              </a:rPr>
              <a:t>he </a:t>
            </a:r>
            <a:r>
              <a:rPr lang="en-US" sz="2200" dirty="0">
                <a:solidFill>
                  <a:schemeClr val="dk1"/>
                </a:solidFill>
              </a:rPr>
              <a:t>results of </a:t>
            </a:r>
            <a:r>
              <a:rPr lang="en-US" sz="2200" dirty="0" smtClean="0">
                <a:solidFill>
                  <a:schemeClr val="dk1"/>
                </a:solidFill>
              </a:rPr>
              <a:t>queries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regular RDDs</a:t>
            </a:r>
            <a:endParaRPr lang="en-US" sz="22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282360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solidFill>
                  <a:srgbClr val="CC0000"/>
                </a:solidFill>
                <a:latin typeface="GFS Neohellenic" charset="0"/>
              </a:rPr>
              <a:t>SparkSession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800" dirty="0">
                <a:solidFill>
                  <a:schemeClr val="dk1"/>
                </a:solidFill>
              </a:rPr>
              <a:t>The entry point for working with Spark SQL is </a:t>
            </a:r>
            <a:r>
              <a:rPr lang="en-US" sz="2800" dirty="0" err="1">
                <a:solidFill>
                  <a:schemeClr val="dk1"/>
                </a:solidFill>
              </a:rPr>
              <a:t>SparkSession</a:t>
            </a:r>
            <a:r>
              <a:rPr lang="en-US" sz="2800" dirty="0" smtClean="0">
                <a:solidFill>
                  <a:schemeClr val="dk1"/>
                </a:solidFill>
              </a:rPr>
              <a:t>.</a:t>
            </a:r>
            <a:endParaRPr lang="en-US" sz="2800" dirty="0">
              <a:solidFill>
                <a:schemeClr val="dk1"/>
              </a:solidFill>
            </a:endParaRPr>
          </a:p>
          <a:p>
            <a:pPr marL="457200" indent="-457200">
              <a:lnSpc>
                <a:spcPct val="107000"/>
              </a:lnSpc>
              <a:spcAft>
                <a:spcPts val="0"/>
              </a:spcAft>
              <a:buFont typeface="Arial" panose="020B0604020202020204" pitchFamily="34" charset="0"/>
              <a:buChar char="•"/>
            </a:pPr>
            <a:r>
              <a:rPr lang="en-US" sz="2800" dirty="0">
                <a:solidFill>
                  <a:schemeClr val="dk1"/>
                </a:solidFill>
              </a:rPr>
              <a:t>This is how </a:t>
            </a:r>
            <a:r>
              <a:rPr lang="en-US" sz="2800" dirty="0" err="1">
                <a:solidFill>
                  <a:schemeClr val="dk1"/>
                </a:solidFill>
              </a:rPr>
              <a:t>SparkSession</a:t>
            </a:r>
            <a:r>
              <a:rPr lang="en-US" sz="2800" dirty="0">
                <a:solidFill>
                  <a:schemeClr val="dk1"/>
                </a:solidFill>
              </a:rPr>
              <a:t> can be constructed:</a:t>
            </a:r>
          </a:p>
          <a:p>
            <a:pPr marL="400050" lvl="1" indent="0">
              <a:lnSpc>
                <a:spcPct val="100000"/>
              </a:lnSpc>
              <a:spcBef>
                <a:spcPts val="600"/>
              </a:spcBef>
              <a:spcAft>
                <a:spcPts val="0"/>
              </a:spcAft>
              <a:buClr>
                <a:schemeClr val="dk1"/>
              </a:buClr>
            </a:pPr>
            <a:r>
              <a:rPr lang="en-US" sz="2100" b="1" dirty="0" smtClean="0">
                <a:solidFill>
                  <a:srgbClr val="004080"/>
                </a:solidFill>
                <a:highlight>
                  <a:srgbClr val="FFFFFF"/>
                </a:highlight>
                <a:latin typeface="Courier New"/>
                <a:ea typeface="Courier New"/>
                <a:cs typeface="Courier New"/>
                <a:sym typeface="Courier New"/>
              </a:rPr>
              <a:t>	</a:t>
            </a:r>
            <a:r>
              <a:rPr lang="en-US" sz="2100" b="1" dirty="0" err="1" smtClean="0">
                <a:solidFill>
                  <a:srgbClr val="004080"/>
                </a:solidFill>
                <a:highlight>
                  <a:srgbClr val="FFFFFF"/>
                </a:highlight>
                <a:latin typeface="Courier New"/>
                <a:ea typeface="Courier New"/>
                <a:cs typeface="Courier New"/>
                <a:sym typeface="Courier New"/>
              </a:rPr>
              <a:t>val</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spark = </a:t>
            </a:r>
            <a:r>
              <a:rPr lang="en-US" sz="2100" b="1" dirty="0" err="1">
                <a:solidFill>
                  <a:schemeClr val="dk1"/>
                </a:solidFill>
                <a:highlight>
                  <a:srgbClr val="FFFFFF"/>
                </a:highlight>
                <a:latin typeface="Courier New"/>
                <a:ea typeface="Courier New"/>
                <a:cs typeface="Courier New"/>
                <a:sym typeface="Courier New"/>
              </a:rPr>
              <a:t>SparkSession.builder</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appName</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"Spark SQL Example"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config</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a:t>
            </a:r>
            <a:r>
              <a:rPr lang="en-US" sz="2100" b="1" dirty="0" err="1">
                <a:solidFill>
                  <a:srgbClr val="FF0000"/>
                </a:solidFill>
                <a:highlight>
                  <a:srgbClr val="FFFFFF"/>
                </a:highlight>
                <a:latin typeface="Courier New"/>
                <a:ea typeface="Courier New"/>
                <a:cs typeface="Courier New"/>
                <a:sym typeface="Courier New"/>
              </a:rPr>
              <a:t>spark.some.config.option</a:t>
            </a:r>
            <a:r>
              <a:rPr lang="en-US" sz="2100" b="1" dirty="0">
                <a:solidFill>
                  <a:srgbClr val="FF0000"/>
                </a:solidFill>
                <a:highlight>
                  <a:srgbClr val="FFFFFF"/>
                </a:highlight>
                <a:latin typeface="Courier New"/>
                <a:ea typeface="Courier New"/>
                <a:cs typeface="Courier New"/>
                <a:sym typeface="Courier New"/>
              </a:rPr>
              <a:t>"</a:t>
            </a:r>
            <a:r>
              <a:rPr lang="en-US" sz="2100" b="1" dirty="0">
                <a:solidFill>
                  <a:schemeClr val="dk1"/>
                </a:solidFill>
                <a:highlight>
                  <a:srgbClr val="FFFFFF"/>
                </a:highlight>
                <a:latin typeface="Courier New"/>
                <a:ea typeface="Courier New"/>
                <a:cs typeface="Courier New"/>
                <a:sym typeface="Courier New"/>
              </a:rPr>
              <a:t>, </a:t>
            </a:r>
            <a:r>
              <a:rPr lang="en-US" sz="2100" b="1" dirty="0">
                <a:solidFill>
                  <a:srgbClr val="FF0000"/>
                </a:solidFill>
                <a:highlight>
                  <a:srgbClr val="FFFFFF"/>
                </a:highlight>
                <a:latin typeface="Courier New"/>
                <a:ea typeface="Courier New"/>
                <a:cs typeface="Courier New"/>
                <a:sym typeface="Courier New"/>
              </a:rPr>
              <a:t>"some-value"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getOrCreate</a:t>
            </a:r>
            <a:r>
              <a:rPr lang="en-US" sz="2100" b="1" dirty="0" smtClean="0">
                <a:solidFill>
                  <a:schemeClr val="dk1"/>
                </a:solidFill>
                <a:highlight>
                  <a:srgbClr val="FFFFFF"/>
                </a:highlight>
                <a:latin typeface="Courier New"/>
                <a:ea typeface="Courier New"/>
                <a:cs typeface="Courier New"/>
                <a:sym typeface="Courier New"/>
              </a:rPr>
              <a:t>()</a:t>
            </a:r>
            <a:endParaRPr lang="en-US" sz="2100" dirty="0" smtClean="0">
              <a:solidFill>
                <a:schemeClr val="dk1"/>
              </a:solidFill>
            </a:endParaRP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3997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dk1"/>
                </a:solidFill>
              </a:rPr>
              <a:t>Assume that we have constructed a </a:t>
            </a:r>
            <a:r>
              <a:rPr lang="en-US" sz="2800" dirty="0" err="1">
                <a:solidFill>
                  <a:schemeClr val="dk1"/>
                </a:solidFill>
              </a:rPr>
              <a:t>DataFrame</a:t>
            </a:r>
            <a:r>
              <a:rPr lang="en-US" sz="2800" dirty="0">
                <a:solidFill>
                  <a:schemeClr val="dk1"/>
                </a:solidFill>
              </a:rPr>
              <a:t> based on the </a:t>
            </a:r>
            <a:r>
              <a:rPr lang="en-US" sz="2800" dirty="0" smtClean="0">
                <a:solidFill>
                  <a:schemeClr val="dk1"/>
                </a:solidFill>
              </a:rPr>
              <a:t>file </a:t>
            </a:r>
            <a:r>
              <a:rPr lang="en-US" sz="2800" dirty="0" err="1" smtClean="0">
                <a:solidFill>
                  <a:schemeClr val="dk1"/>
                </a:solidFill>
              </a:rPr>
              <a:t>people.json</a:t>
            </a:r>
            <a:endParaRPr lang="en-US" sz="2800" dirty="0" smtClean="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r>
              <a:rPr lang="en-US" sz="2800" dirty="0">
                <a:solidFill>
                  <a:schemeClr val="dk1"/>
                </a:solidFill>
              </a:rPr>
              <a:t>Note that this </a:t>
            </a:r>
            <a:r>
              <a:rPr lang="en-US" sz="2800" dirty="0" smtClean="0">
                <a:solidFill>
                  <a:schemeClr val="dk1"/>
                </a:solidFill>
              </a:rPr>
              <a:t>file holds a </a:t>
            </a:r>
            <a:r>
              <a:rPr lang="en-US" sz="2800" dirty="0">
                <a:solidFill>
                  <a:schemeClr val="dk1"/>
                </a:solidFill>
              </a:rPr>
              <a:t>collection </a:t>
            </a:r>
            <a:r>
              <a:rPr lang="en-US" sz="2800" dirty="0" smtClean="0">
                <a:solidFill>
                  <a:schemeClr val="dk1"/>
                </a:solidFill>
              </a:rPr>
              <a:t>of JSON objects rather than a single </a:t>
            </a:r>
            <a:r>
              <a:rPr lang="en-US" sz="2800" dirty="0" err="1" smtClean="0">
                <a:solidFill>
                  <a:schemeClr val="dk1"/>
                </a:solidFill>
              </a:rPr>
              <a:t>json</a:t>
            </a:r>
            <a:r>
              <a:rPr lang="en-US" sz="2800" dirty="0" smtClean="0">
                <a:solidFill>
                  <a:schemeClr val="dk1"/>
                </a:solidFill>
              </a:rPr>
              <a:t> object or array</a:t>
            </a:r>
          </a:p>
          <a:p>
            <a:pPr>
              <a:lnSpc>
                <a:spcPct val="107000"/>
              </a:lnSpc>
              <a:spcAft>
                <a:spcPts val="0"/>
              </a:spcAft>
            </a:pPr>
            <a:endParaRPr lang="en-US" sz="2800" dirty="0">
              <a:solidFill>
                <a:schemeClr val="dk1"/>
              </a:solidFill>
            </a:endParaRPr>
          </a:p>
          <a:p>
            <a:pPr>
              <a:lnSpc>
                <a:spcPct val="107000"/>
              </a:lnSpc>
              <a:spcAft>
                <a:spcPts val="0"/>
              </a:spcAft>
            </a:pPr>
            <a:r>
              <a:rPr lang="en-US" sz="2400" b="1" dirty="0" err="1">
                <a:solidFill>
                  <a:srgbClr val="004080"/>
                </a:solidFill>
                <a:highlight>
                  <a:srgbClr val="FFFFFF"/>
                </a:highlight>
                <a:latin typeface="Courier New"/>
                <a:ea typeface="Courier New"/>
                <a:cs typeface="Courier New"/>
                <a:sym typeface="Courier New"/>
              </a:rPr>
              <a:t>val</a:t>
            </a:r>
            <a:r>
              <a:rPr lang="en-US" sz="2400" b="1" dirty="0">
                <a:solidFill>
                  <a:schemeClr val="dk1"/>
                </a:solidFill>
                <a:highlight>
                  <a:srgbClr val="FFFFFF"/>
                </a:highlight>
                <a:latin typeface="Courier New"/>
                <a:ea typeface="Courier New"/>
                <a:cs typeface="Courier New"/>
                <a:sym typeface="Courier New"/>
              </a:rPr>
              <a:t> </a:t>
            </a:r>
            <a:r>
              <a:rPr lang="en-US" sz="2400" b="1" dirty="0" err="1">
                <a:solidFill>
                  <a:schemeClr val="dk1"/>
                </a:solidFill>
                <a:highlight>
                  <a:srgbClr val="FFFFFF"/>
                </a:highlight>
                <a:latin typeface="Courier New"/>
                <a:ea typeface="Courier New"/>
                <a:cs typeface="Courier New"/>
                <a:sym typeface="Courier New"/>
              </a:rPr>
              <a:t>df</a:t>
            </a:r>
            <a:r>
              <a:rPr lang="en-US" sz="2400" b="1" dirty="0">
                <a:solidFill>
                  <a:schemeClr val="dk1"/>
                </a:solidFill>
                <a:highlight>
                  <a:srgbClr val="FFFFFF"/>
                </a:highlight>
                <a:latin typeface="Courier New"/>
                <a:ea typeface="Courier New"/>
                <a:cs typeface="Courier New"/>
                <a:sym typeface="Courier New"/>
              </a:rPr>
              <a:t> = </a:t>
            </a:r>
            <a:r>
              <a:rPr lang="en-US" sz="2400" b="1" dirty="0" err="1">
                <a:solidFill>
                  <a:schemeClr val="dk1"/>
                </a:solidFill>
                <a:highlight>
                  <a:srgbClr val="FFFFFF"/>
                </a:highlight>
                <a:latin typeface="Courier New"/>
                <a:ea typeface="Courier New"/>
                <a:cs typeface="Courier New"/>
                <a:sym typeface="Courier New"/>
              </a:rPr>
              <a:t>spark.read.json</a:t>
            </a:r>
            <a:r>
              <a:rPr lang="en-US" sz="2400" b="1" dirty="0">
                <a:solidFill>
                  <a:schemeClr val="dk1"/>
                </a:solidFill>
                <a:highlight>
                  <a:srgbClr val="FFFFFF"/>
                </a:highlight>
                <a:latin typeface="Courier New"/>
                <a:ea typeface="Courier New"/>
                <a:cs typeface="Courier New"/>
                <a:sym typeface="Courier New"/>
              </a:rPr>
              <a:t>(</a:t>
            </a:r>
            <a:r>
              <a:rPr lang="en-US" sz="2400" b="1" dirty="0">
                <a:solidFill>
                  <a:srgbClr val="FF0000"/>
                </a:solidFill>
                <a:highlight>
                  <a:srgbClr val="FFFFFF"/>
                </a:highlight>
                <a:latin typeface="Courier New"/>
                <a:ea typeface="Courier New"/>
                <a:cs typeface="Courier New"/>
                <a:sym typeface="Courier New"/>
              </a:rPr>
              <a:t>"examples/</a:t>
            </a:r>
            <a:r>
              <a:rPr lang="en-US" sz="2400" b="1" dirty="0" err="1">
                <a:solidFill>
                  <a:srgbClr val="FF0000"/>
                </a:solidFill>
                <a:highlight>
                  <a:srgbClr val="FFFFFF"/>
                </a:highlight>
                <a:latin typeface="Courier New"/>
                <a:ea typeface="Courier New"/>
                <a:cs typeface="Courier New"/>
                <a:sym typeface="Courier New"/>
              </a:rPr>
              <a:t>people.json</a:t>
            </a:r>
            <a:r>
              <a:rPr lang="en-US" sz="2400" b="1" dirty="0" smtClean="0">
                <a:solidFill>
                  <a:srgbClr val="FF0000"/>
                </a:solidFill>
                <a:highlight>
                  <a:srgbClr val="FFFFFF"/>
                </a:highlight>
                <a:latin typeface="Courier New"/>
                <a:ea typeface="Courier New"/>
                <a:cs typeface="Courier New"/>
                <a:sym typeface="Courier New"/>
              </a:rPr>
              <a:t>"</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p:txBody>
      </p:sp>
      <p:sp>
        <p:nvSpPr>
          <p:cNvPr id="6" name="Shape 1799"/>
          <p:cNvSpPr/>
          <p:nvPr/>
        </p:nvSpPr>
        <p:spPr>
          <a:xfrm>
            <a:off x="4981359" y="2255837"/>
            <a:ext cx="4358928" cy="16002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eople.json</a:t>
            </a:r>
            <a:r>
              <a:rPr lang="en-US" b="1" dirty="0" smtClean="0">
                <a:latin typeface="Courier New"/>
                <a:ea typeface="Courier New"/>
                <a:cs typeface="Courier New"/>
                <a:sym typeface="Courier New"/>
              </a:rPr>
              <a:t> </a:t>
            </a:r>
            <a:r>
              <a:rPr lang="en-US" sz="1819" b="1" dirty="0" smtClean="0">
                <a:solidFill>
                  <a:srgbClr val="8000FF"/>
                </a:solidFill>
                <a:latin typeface="Courier New"/>
                <a:ea typeface="Courier New"/>
                <a:cs typeface="Courier New"/>
                <a:sym typeface="Courier New"/>
              </a:rPr>
              <a:t>{</a:t>
            </a:r>
            <a:r>
              <a:rPr lang="en-US" sz="1819" dirty="0" smtClean="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"Michael</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p>
          <a:p>
            <a:pPr>
              <a:lnSpc>
                <a:spcPct val="115000"/>
              </a:lnSpc>
              <a:spcBef>
                <a:spcPts val="0"/>
              </a:spcBef>
              <a:buClr>
                <a:schemeClr val="dk1"/>
              </a:buClr>
              <a:buSzPct val="50000"/>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"Andy</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30</a:t>
            </a:r>
            <a:r>
              <a:rPr lang="en-US" sz="1819" b="1" dirty="0">
                <a:solidFill>
                  <a:srgbClr val="8000FF"/>
                </a:solidFill>
                <a:latin typeface="Courier New"/>
                <a:ea typeface="Courier New"/>
                <a:cs typeface="Courier New"/>
                <a:sym typeface="Courier New"/>
              </a:rPr>
              <a:t>}</a:t>
            </a:r>
          </a:p>
          <a:p>
            <a:pPr>
              <a:lnSpc>
                <a:spcPct val="115000"/>
              </a:lnSpc>
              <a:spcBef>
                <a:spcPts val="0"/>
              </a:spcBef>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"Justin</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19</a:t>
            </a:r>
            <a:r>
              <a:rPr lang="en-US" sz="1819" b="1" dirty="0">
                <a:solidFill>
                  <a:srgbClr val="8000FF"/>
                </a:solidFill>
                <a:latin typeface="Courier New"/>
                <a:ea typeface="Courier New"/>
                <a:cs typeface="Courier New"/>
                <a:sym typeface="Courier New"/>
              </a:rPr>
              <a: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7813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DEE685E0-E21C-433C-8ED8-6756340C908A}" type="slidenum">
              <a:rPr lang="en-GB" altLang="fi-FI"/>
              <a:pPr/>
              <a:t>11</a:t>
            </a:fld>
            <a:endParaRPr lang="en-GB" altLang="fi-FI"/>
          </a:p>
        </p:txBody>
      </p:sp>
      <p:sp>
        <p:nvSpPr>
          <p:cNvPr id="51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What is Spark</a:t>
            </a:r>
            <a:endParaRPr lang="en-GB" altLang="fi-FI" dirty="0">
              <a:solidFill>
                <a:srgbClr val="CC0000"/>
              </a:solidFill>
              <a:latin typeface="GFS Neohellenic" charset="0"/>
            </a:endParaRPr>
          </a:p>
        </p:txBody>
      </p:sp>
      <p:sp>
        <p:nvSpPr>
          <p:cNvPr id="5122" name="Rectangle 2"/>
          <p:cNvSpPr>
            <a:spLocks noGrp="1" noChangeArrowheads="1"/>
          </p:cNvSpPr>
          <p:nvPr>
            <p:ph type="body" idx="1"/>
          </p:nvPr>
        </p:nvSpPr>
        <p:spPr>
          <a:xfrm>
            <a:off x="504878" y="1200150"/>
            <a:ext cx="9070975" cy="2886748"/>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Spark is an open source cluster computing framework</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Initially started </a:t>
            </a:r>
            <a:r>
              <a:rPr lang="en-GB" altLang="fi-FI" sz="2800" dirty="0" smtClean="0">
                <a:latin typeface="GFS Neohellenic" charset="0"/>
              </a:rPr>
              <a:t>in 2009 </a:t>
            </a:r>
            <a:r>
              <a:rPr lang="en-GB" altLang="fi-FI" sz="2800" dirty="0">
                <a:latin typeface="GFS Neohellenic" charset="0"/>
              </a:rPr>
              <a:t>at UC Berkeley’s </a:t>
            </a:r>
            <a:r>
              <a:rPr lang="en-GB" altLang="fi-FI" sz="2800" dirty="0" err="1" smtClean="0">
                <a:latin typeface="GFS Neohellenic" charset="0"/>
              </a:rPr>
              <a:t>amplab</a:t>
            </a:r>
            <a:endParaRPr lang="en-GB" altLang="fi-FI" sz="2400" dirty="0">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Apache Software Foundation 2013</a:t>
            </a:r>
            <a:endParaRPr lang="en-GB" altLang="fi-FI" sz="2400" dirty="0">
              <a:solidFill>
                <a:schemeClr val="tx1"/>
              </a:solidFill>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Supported by </a:t>
            </a:r>
            <a:r>
              <a:rPr lang="en-GB" altLang="fi-FI" sz="2400" dirty="0" err="1">
                <a:solidFill>
                  <a:schemeClr val="tx1"/>
                </a:solidFill>
                <a:latin typeface="GFS Neohellenic" charset="0"/>
              </a:rPr>
              <a:t>Databricks</a:t>
            </a:r>
            <a:endParaRPr lang="en-GB" altLang="fi-FI" sz="2400" dirty="0">
              <a:solidFill>
                <a:schemeClr val="tx1"/>
              </a:solidFill>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One of the most active </a:t>
            </a:r>
            <a:r>
              <a:rPr lang="en-GB" altLang="fi-FI" sz="2800" dirty="0" smtClean="0">
                <a:latin typeface="GFS Neohellenic" charset="0"/>
              </a:rPr>
              <a:t>and popular apache </a:t>
            </a:r>
            <a:r>
              <a:rPr lang="en-GB" altLang="fi-FI" sz="2800" dirty="0">
                <a:latin typeface="GFS Neohellenic" charset="0"/>
              </a:rPr>
              <a:t>projects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More than 1000 contributors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latin typeface="GFS Neohellenic" charset="0"/>
              </a:rPr>
              <a:t>Written </a:t>
            </a:r>
            <a:r>
              <a:rPr lang="en-GB" altLang="fi-FI" sz="2400" dirty="0">
                <a:latin typeface="GFS Neohellenic" charset="0"/>
              </a:rPr>
              <a:t>in Scala</a:t>
            </a:r>
            <a:endParaRPr lang="en-GB" altLang="fi-FI" sz="2400" dirty="0">
              <a:solidFill>
                <a:schemeClr val="tx1"/>
              </a:solidFill>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solidFill>
                <a:schemeClr val="tx1"/>
              </a:solidFill>
              <a:latin typeface="GFS Neohellenic" charset="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712" y="4799579"/>
            <a:ext cx="7543800" cy="19488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8" name="Shape 1809"/>
          <p:cNvSpPr txBox="1">
            <a:spLocks/>
          </p:cNvSpPr>
          <p:nvPr/>
        </p:nvSpPr>
        <p:spPr bwMode="auto">
          <a:xfrm>
            <a:off x="343627"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Show the content of the </a:t>
            </a:r>
            <a:r>
              <a:rPr lang="en-US" sz="1323" b="1" i="1" dirty="0" err="1" smtClean="0">
                <a:solidFill>
                  <a:srgbClr val="008000"/>
                </a:solidFill>
                <a:highlight>
                  <a:srgbClr val="FFFFFF"/>
                </a:highlight>
                <a:latin typeface="Courier New"/>
                <a:ea typeface="Courier New"/>
                <a:cs typeface="Courier New"/>
                <a:sym typeface="Courier New"/>
              </a:rPr>
              <a:t>DataFrame</a:t>
            </a:r>
            <a:endParaRPr lang="en-US" sz="1323"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df.show</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age|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r>
              <a:rPr lang="en-US" sz="1158" b="1" dirty="0" err="1" smtClean="0">
                <a:solidFill>
                  <a:srgbClr val="0000FF"/>
                </a:solidFill>
                <a:highlight>
                  <a:srgbClr val="FFFFFF"/>
                </a:highlight>
                <a:latin typeface="Courier New"/>
                <a:ea typeface="Courier New"/>
                <a:cs typeface="Courier New"/>
                <a:sym typeface="Courier New"/>
              </a:rPr>
              <a:t>null|Michael</a:t>
            </a: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30|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19|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endParaRPr lang="en-US" sz="14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Print the schema in a tree format</a:t>
            </a:r>
          </a:p>
          <a:p>
            <a:pPr>
              <a:lnSpc>
                <a:spcPct val="100000"/>
              </a:lnSpc>
              <a:spcBef>
                <a:spcPts val="0"/>
              </a:spcBef>
              <a:spcAft>
                <a:spcPts val="0"/>
              </a:spcAft>
              <a:buClr>
                <a:schemeClr val="dk1"/>
              </a:buClr>
              <a:buSzPct val="68750"/>
            </a:pPr>
            <a:r>
              <a:rPr lang="en-US" sz="1323" b="1" dirty="0" err="1" smtClean="0">
                <a:solidFill>
                  <a:schemeClr val="dk1"/>
                </a:solidFill>
                <a:highlight>
                  <a:srgbClr val="FFFFFF"/>
                </a:highlight>
                <a:latin typeface="Courier New"/>
                <a:ea typeface="Courier New"/>
                <a:cs typeface="Courier New"/>
                <a:sym typeface="Courier New"/>
              </a:rPr>
              <a:t>df.printSchema</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root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age: long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name: string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Count people by age</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df.groupBy</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).count().show()</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a:t>
            </a:r>
            <a:r>
              <a:rPr lang="en-US" sz="1323" b="1" dirty="0" err="1">
                <a:solidFill>
                  <a:srgbClr val="0000FF"/>
                </a:solidFill>
                <a:latin typeface="Courier New"/>
                <a:ea typeface="Courier New"/>
                <a:cs typeface="Courier New"/>
                <a:sym typeface="Courier New"/>
              </a:rPr>
              <a:t>age|count</a:t>
            </a: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|null|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19|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30|    1|</a:t>
            </a:r>
          </a:p>
          <a:p>
            <a:pPr>
              <a:lnSpc>
                <a:spcPct val="100000"/>
              </a:lnSpc>
              <a:spcBef>
                <a:spcPts val="0"/>
              </a:spcBef>
              <a:spcAft>
                <a:spcPts val="0"/>
              </a:spcAft>
            </a:pPr>
            <a:r>
              <a:rPr lang="en-US" sz="1323" b="1" dirty="0" smtClean="0">
                <a:solidFill>
                  <a:srgbClr val="0000FF"/>
                </a:solidFill>
                <a:latin typeface="Courier New"/>
                <a:ea typeface="Courier New"/>
                <a:cs typeface="Courier New"/>
                <a:sym typeface="Courier New"/>
              </a:rPr>
              <a:t>+----+-----+</a:t>
            </a:r>
            <a:endParaRPr lang="en-US" sz="1323" b="1" dirty="0">
              <a:solidFill>
                <a:srgbClr val="0000FF"/>
              </a:solidFill>
              <a:latin typeface="Courier New"/>
              <a:ea typeface="Courier New"/>
              <a:cs typeface="Courier New"/>
              <a:sym typeface="Courier New"/>
            </a:endParaRPr>
          </a:p>
        </p:txBody>
      </p:sp>
      <p:sp>
        <p:nvSpPr>
          <p:cNvPr id="9" name="Shape 1810"/>
          <p:cNvSpPr txBox="1">
            <a:spLocks/>
          </p:cNvSpPr>
          <p:nvPr/>
        </p:nvSpPr>
        <p:spPr bwMode="auto">
          <a:xfrm>
            <a:off x="5036922"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only the "name" column</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smtClean="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everybody, but increment age by 1</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 </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"age"</a:t>
            </a:r>
            <a:r>
              <a:rPr lang="en-US" sz="1323" b="1" dirty="0" smtClean="0">
                <a:solidFill>
                  <a:schemeClr val="dk1"/>
                </a:solidFill>
                <a:highlight>
                  <a:srgbClr val="FFFFFF"/>
                </a:highlight>
                <a:latin typeface="Courier New"/>
                <a:ea typeface="Courier New"/>
                <a:cs typeface="Courier New"/>
                <a:sym typeface="Courier New"/>
              </a:rPr>
              <a:t>) + 1).show()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name|(age + 1)|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     null|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       31|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       20|</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Select people older than 21</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df.filter</a:t>
            </a:r>
            <a:r>
              <a:rPr lang="en-US" sz="1323" b="1" dirty="0">
                <a:solidFill>
                  <a:schemeClr val="dk1"/>
                </a:solidFill>
                <a:highlight>
                  <a:srgbClr val="FFFFFF"/>
                </a:highlight>
                <a:latin typeface="Courier New"/>
                <a:ea typeface="Courier New"/>
                <a:cs typeface="Courier New"/>
                <a:sym typeface="Courier New"/>
              </a:rPr>
              <a:t>(</a:t>
            </a:r>
            <a:r>
              <a:rPr lang="en-US" sz="1323" b="1" dirty="0" err="1">
                <a:solidFill>
                  <a:schemeClr val="dk1"/>
                </a:solidFill>
                <a:highlight>
                  <a:srgbClr val="FFFFFF"/>
                </a:highlight>
                <a:latin typeface="Courier New"/>
                <a:ea typeface="Courier New"/>
                <a:cs typeface="Courier New"/>
                <a:sym typeface="Courier New"/>
              </a:rPr>
              <a:t>df</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 &gt; 21).show()</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r>
              <a:rPr lang="en-US" sz="1323" b="1" dirty="0" err="1">
                <a:solidFill>
                  <a:srgbClr val="0000FF"/>
                </a:solidFill>
                <a:highlight>
                  <a:srgbClr val="FFFFFF"/>
                </a:highlight>
                <a:latin typeface="Courier New"/>
                <a:ea typeface="Courier New"/>
                <a:cs typeface="Courier New"/>
                <a:sym typeface="Courier New"/>
              </a:rPr>
              <a:t>age|name</a:t>
            </a: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 30|Andy|</a:t>
            </a:r>
          </a:p>
          <a:p>
            <a:pPr>
              <a:lnSpc>
                <a:spcPct val="100000"/>
              </a:lnSpc>
              <a:spcBef>
                <a:spcPts val="0"/>
              </a:spcBef>
              <a:spcAft>
                <a:spcPts val="0"/>
              </a:spcAft>
            </a:pPr>
            <a:r>
              <a:rPr lang="en-US" sz="1323" b="1" dirty="0" smtClean="0">
                <a:solidFill>
                  <a:srgbClr val="0000FF"/>
                </a:solidFill>
                <a:highlight>
                  <a:srgbClr val="FFFFFF"/>
                </a:highlight>
                <a:latin typeface="Courier New"/>
                <a:ea typeface="Courier New"/>
                <a:cs typeface="Courier New"/>
                <a:sym typeface="Courier New"/>
              </a:rPr>
              <a:t>+---+----+</a:t>
            </a:r>
            <a:endParaRPr lang="en-US" sz="1323" b="1" dirty="0">
              <a:solidFill>
                <a:srgbClr val="0000FF"/>
              </a:solidFill>
              <a:highlight>
                <a:srgbClr val="FFFFFF"/>
              </a:highlight>
              <a:latin typeface="Courier New"/>
              <a:ea typeface="Courier New"/>
              <a:cs typeface="Courier New"/>
              <a:sym typeface="Courier New"/>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6036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Converting </a:t>
            </a:r>
            <a:r>
              <a:rPr lang="en-GB" altLang="fi-FI" dirty="0" smtClean="0">
                <a:solidFill>
                  <a:srgbClr val="CC0000"/>
                </a:solidFill>
                <a:latin typeface="GFS Neohellenic" charset="0"/>
              </a:rPr>
              <a:t>RDDs </a:t>
            </a:r>
            <a:r>
              <a:rPr lang="en-GB" altLang="fi-FI" dirty="0">
                <a:solidFill>
                  <a:srgbClr val="CC0000"/>
                </a:solidFill>
                <a:latin typeface="GFS Neohellenic" charset="0"/>
              </a:rPr>
              <a:t>to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Regular RDDs can be converted to </a:t>
            </a:r>
            <a:r>
              <a:rPr lang="en-US" sz="2600" dirty="0" err="1">
                <a:solidFill>
                  <a:schemeClr val="dk1"/>
                </a:solidFill>
              </a:rPr>
              <a:t>DataFrames</a:t>
            </a:r>
            <a:r>
              <a:rPr lang="en-US" sz="2600" dirty="0">
                <a:solidFill>
                  <a:schemeClr val="dk1"/>
                </a:solidFill>
              </a:rPr>
              <a:t> by assigning them a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that contains case classes in Scala can be converted into a </a:t>
            </a:r>
            <a:r>
              <a:rPr lang="en-US" sz="2600" dirty="0" err="1" smtClean="0">
                <a:solidFill>
                  <a:schemeClr val="dk1"/>
                </a:solidFill>
              </a:rPr>
              <a:t>DataFrame</a:t>
            </a:r>
            <a:endParaRPr lang="en-US" sz="2600" dirty="0">
              <a:solidFill>
                <a:schemeClr val="dk1"/>
              </a:solidFill>
            </a:endParaRP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These </a:t>
            </a:r>
            <a:r>
              <a:rPr lang="en-US" sz="2200" dirty="0">
                <a:solidFill>
                  <a:schemeClr val="dk1"/>
                </a:solidFill>
              </a:rPr>
              <a:t>case class define the schema of the </a:t>
            </a:r>
            <a:r>
              <a:rPr lang="en-US" sz="2200" dirty="0" smtClean="0">
                <a:solidFill>
                  <a:schemeClr val="dk1"/>
                </a:solidFill>
              </a:rPr>
              <a:t>table</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If we are working with Java, we can use serializable classes with public getters and setters (JavaBeans</a:t>
            </a:r>
            <a:r>
              <a:rPr lang="en-US" sz="2600" dirty="0" smtClean="0">
                <a:solidFill>
                  <a:schemeClr val="dk1"/>
                </a:solidFill>
              </a:rPr>
              <a:t>)</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a:t>
            </a:r>
            <a:r>
              <a:rPr lang="en-US" sz="2600" dirty="0" smtClean="0">
                <a:solidFill>
                  <a:schemeClr val="dk1"/>
                </a:solidFill>
              </a:rPr>
              <a:t>converted </a:t>
            </a:r>
            <a:r>
              <a:rPr lang="en-US" sz="2600" dirty="0">
                <a:solidFill>
                  <a:schemeClr val="dk1"/>
                </a:solidFill>
              </a:rPr>
              <a:t>to </a:t>
            </a:r>
            <a:r>
              <a:rPr lang="en-US" sz="2600" dirty="0" smtClean="0">
                <a:solidFill>
                  <a:schemeClr val="dk1"/>
                </a:solidFill>
              </a:rPr>
              <a:t>a </a:t>
            </a:r>
            <a:r>
              <a:rPr lang="en-US" sz="2600" dirty="0" err="1" smtClean="0">
                <a:solidFill>
                  <a:schemeClr val="dk1"/>
                </a:solidFill>
              </a:rPr>
              <a:t>DataFrame</a:t>
            </a:r>
            <a:r>
              <a:rPr lang="en-US" sz="2600" dirty="0" smtClean="0">
                <a:solidFill>
                  <a:schemeClr val="dk1"/>
                </a:solidFill>
              </a:rPr>
              <a:t> </a:t>
            </a:r>
            <a:r>
              <a:rPr lang="en-US" sz="2600" dirty="0">
                <a:solidFill>
                  <a:schemeClr val="dk1"/>
                </a:solidFill>
              </a:rPr>
              <a:t>can be </a:t>
            </a:r>
            <a:r>
              <a:rPr lang="en-US" sz="2600" dirty="0" smtClean="0">
                <a:solidFill>
                  <a:schemeClr val="dk1"/>
                </a:solidFill>
              </a:rPr>
              <a:t>queried using SQL</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2654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JDBC To Other Databases</a:t>
            </a:r>
          </a:p>
        </p:txBody>
      </p:sp>
      <p:sp>
        <p:nvSpPr>
          <p:cNvPr id="54274" name="Rectangle 2"/>
          <p:cNvSpPr>
            <a:spLocks noGrp="1" noChangeArrowheads="1"/>
          </p:cNvSpPr>
          <p:nvPr>
            <p:ph type="body" idx="1"/>
          </p:nvPr>
        </p:nvSpPr>
        <p:spPr>
          <a:xfrm>
            <a:off x="503238" y="1552575"/>
            <a:ext cx="9126537" cy="5070475"/>
          </a:xfrm>
          <a:ln/>
        </p:spPr>
        <p:txBody>
          <a:bodyPr tIns="157480"/>
          <a:lstStyle/>
          <a:p>
            <a:pPr lvl="0">
              <a:lnSpc>
                <a:spcPct val="100000"/>
              </a:lnSpc>
              <a:spcBef>
                <a:spcPts val="0"/>
              </a:spcBef>
              <a:spcAft>
                <a:spcPts val="0"/>
              </a:spcAft>
            </a:pPr>
            <a:r>
              <a:rPr lang="en-US" sz="2800" dirty="0"/>
              <a:t>Spark can load data from any relational database that supports Java Database Connectivity (JDBC</a:t>
            </a:r>
            <a:r>
              <a:rPr lang="en-US" sz="2800" dirty="0" smtClean="0"/>
              <a:t>)</a:t>
            </a:r>
          </a:p>
          <a:p>
            <a:pPr lvl="0">
              <a:lnSpc>
                <a:spcPct val="100000"/>
              </a:lnSpc>
              <a:spcBef>
                <a:spcPts val="0"/>
              </a:spcBef>
              <a:spcAft>
                <a:spcPts val="0"/>
              </a:spcAft>
            </a:pPr>
            <a:r>
              <a:rPr lang="en-US" sz="2800" dirty="0"/>
              <a:t>	</a:t>
            </a:r>
            <a:r>
              <a:rPr lang="en-US" sz="2800" dirty="0" smtClean="0"/>
              <a:t>(</a:t>
            </a:r>
            <a:r>
              <a:rPr lang="en-US" sz="2800" dirty="0"/>
              <a:t>i.e. </a:t>
            </a:r>
            <a:r>
              <a:rPr lang="en-US" sz="2800" dirty="0" err="1"/>
              <a:t>postgreSQL</a:t>
            </a:r>
            <a:r>
              <a:rPr lang="en-US" sz="2800" dirty="0"/>
              <a:t>, </a:t>
            </a:r>
            <a:r>
              <a:rPr lang="en-US" sz="2800" dirty="0" err="1"/>
              <a:t>mySQL</a:t>
            </a:r>
            <a:r>
              <a:rPr lang="en-US" sz="2800" dirty="0"/>
              <a:t>, h2, </a:t>
            </a:r>
            <a:r>
              <a:rPr lang="en-US" sz="2800" dirty="0" err="1"/>
              <a:t>etc</a:t>
            </a:r>
            <a:r>
              <a:rPr lang="en-US" sz="2800" dirty="0" smtClean="0"/>
              <a:t>)</a:t>
            </a:r>
          </a:p>
          <a:p>
            <a:pPr lvl="0">
              <a:lnSpc>
                <a:spcPct val="100000"/>
              </a:lnSpc>
              <a:spcBef>
                <a:spcPts val="0"/>
              </a:spcBef>
              <a:spcAft>
                <a:spcPts val="0"/>
              </a:spcAft>
            </a:pPr>
            <a:endParaRPr lang="en-US" sz="2800" dirty="0" smtClean="0"/>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highlight>
                  <a:srgbClr val="FFFFFF"/>
                </a:highlight>
                <a:latin typeface="Courier New"/>
                <a:ea typeface="Courier New"/>
                <a:cs typeface="Courier New"/>
                <a:sym typeface="Courier New"/>
              </a:rPr>
              <a:t> </a:t>
            </a:r>
            <a:r>
              <a:rPr lang="en-US" sz="1800" b="1" dirty="0" err="1">
                <a:highlight>
                  <a:srgbClr val="FFFFFF"/>
                </a:highlight>
                <a:latin typeface="Courier New"/>
                <a:ea typeface="Courier New"/>
                <a:cs typeface="Courier New"/>
                <a:sym typeface="Courier New"/>
              </a:rPr>
              <a:t>jdbcDF</a:t>
            </a:r>
            <a:r>
              <a:rPr lang="en-US" sz="1800" b="1" dirty="0">
                <a:highlight>
                  <a:srgbClr val="FFFFFF"/>
                </a:highlight>
                <a:latin typeface="Courier New"/>
                <a:ea typeface="Courier New"/>
                <a:cs typeface="Courier New"/>
                <a:sym typeface="Courier New"/>
              </a:rPr>
              <a:t> = </a:t>
            </a:r>
            <a:r>
              <a:rPr lang="en-US" sz="1800" b="1" dirty="0" err="1">
                <a:highlight>
                  <a:srgbClr val="FFFFFF"/>
                </a:highlight>
                <a:latin typeface="Courier New"/>
                <a:ea typeface="Courier New"/>
                <a:cs typeface="Courier New"/>
                <a:sym typeface="Courier New"/>
              </a:rPr>
              <a:t>spark.read.format</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url</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jdbc:mysql</a:t>
            </a:r>
            <a:r>
              <a:rPr lang="en-US" sz="1800" b="1" dirty="0">
                <a:solidFill>
                  <a:srgbClr val="FF0000"/>
                </a:solidFill>
                <a:highlight>
                  <a:srgbClr val="FFFFFF"/>
                </a:highlight>
                <a:latin typeface="Courier New"/>
                <a:ea typeface="Courier New"/>
                <a:cs typeface="Courier New"/>
                <a:sym typeface="Courier New"/>
              </a:rPr>
              <a:t>://localhost:3306/</a:t>
            </a:r>
            <a:r>
              <a:rPr lang="en-US" sz="1800" b="1" dirty="0" err="1">
                <a:solidFill>
                  <a:srgbClr val="FF0000"/>
                </a:solidFill>
                <a:highlight>
                  <a:srgbClr val="FFFFFF"/>
                </a:highlight>
                <a:latin typeface="Courier New"/>
                <a:ea typeface="Courier New"/>
                <a:cs typeface="Courier New"/>
                <a:sym typeface="Courier New"/>
              </a:rPr>
              <a:t>someSchema</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"driver"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com.mysql.jdbc.Driver</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"user"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"password"</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"tom@#$5C09</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highlight>
                  <a:srgbClr val="FFFFFF"/>
                </a:highlight>
                <a:latin typeface="Courier New"/>
                <a:ea typeface="Courier New"/>
                <a:cs typeface="Courier New"/>
                <a:sym typeface="Courier New"/>
              </a:rPr>
              <a:t>)</a:t>
            </a:r>
            <a:endParaRPr lang="en-US" sz="1800" b="1" dirty="0">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r>
              <a:rPr lang="en-US" sz="1800" b="1" dirty="0" smtClean="0">
                <a:latin typeface="Courier New"/>
                <a:ea typeface="Courier New"/>
                <a:cs typeface="Courier New"/>
                <a:sym typeface="Courier New"/>
              </a:rPr>
              <a:t>option</a:t>
            </a:r>
            <a:r>
              <a:rPr lang="en-US" sz="1800" b="1" dirty="0">
                <a:latin typeface="Courier New"/>
                <a:ea typeface="Courier New"/>
                <a:cs typeface="Courier New"/>
                <a:sym typeface="Courier New"/>
              </a:rPr>
              <a:t>(</a:t>
            </a:r>
            <a:r>
              <a:rPr lang="en-US" sz="1800" b="1" dirty="0">
                <a:solidFill>
                  <a:srgbClr val="FF0000"/>
                </a:solidFill>
                <a:latin typeface="Courier New"/>
                <a:ea typeface="Courier New"/>
                <a:cs typeface="Courier New"/>
                <a:sym typeface="Courier New"/>
              </a:rPr>
              <a:t>"</a:t>
            </a:r>
            <a:r>
              <a:rPr lang="en-US" sz="1800" b="1" dirty="0" err="1">
                <a:solidFill>
                  <a:srgbClr val="FF0000"/>
                </a:solidFill>
                <a:latin typeface="Courier New"/>
                <a:ea typeface="Courier New"/>
                <a:cs typeface="Courier New"/>
                <a:sym typeface="Courier New"/>
              </a:rPr>
              <a:t>dbtable</a:t>
            </a:r>
            <a:r>
              <a:rPr lang="en-US" sz="1800" b="1" dirty="0">
                <a:solidFill>
                  <a:srgbClr val="FF0000"/>
                </a:solidFill>
                <a:latin typeface="Courier New"/>
                <a:ea typeface="Courier New"/>
                <a:cs typeface="Courier New"/>
                <a:sym typeface="Courier New"/>
              </a:rPr>
              <a:t>"</a:t>
            </a:r>
            <a:r>
              <a:rPr lang="en-US" sz="1800" b="1" dirty="0">
                <a:latin typeface="Courier New"/>
                <a:ea typeface="Courier New"/>
                <a:cs typeface="Courier New"/>
                <a:sym typeface="Courier New"/>
              </a:rPr>
              <a:t>, </a:t>
            </a:r>
            <a:r>
              <a:rPr lang="en-US" sz="1800" b="1" dirty="0">
                <a:solidFill>
                  <a:srgbClr val="FF0000"/>
                </a:solidFill>
                <a:latin typeface="Courier New"/>
                <a:ea typeface="Courier New"/>
                <a:cs typeface="Courier New"/>
                <a:sym typeface="Courier New"/>
              </a:rPr>
              <a:t>"person"</a:t>
            </a:r>
            <a:r>
              <a:rPr lang="en-US" sz="1800" b="1" dirty="0">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.load()</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p>
          <a:p>
            <a:pPr lvl="0">
              <a:lnSpc>
                <a:spcPct val="100000"/>
              </a:lnSpc>
              <a:spcBef>
                <a:spcPts val="0"/>
              </a:spcBef>
              <a:spcAft>
                <a:spcPts val="0"/>
              </a:spcAft>
              <a:buSzPct val="55000"/>
            </a:pPr>
            <a:r>
              <a:rPr lang="en-US" sz="1800" b="1" dirty="0" err="1">
                <a:highlight>
                  <a:srgbClr val="FFFFFF"/>
                </a:highlight>
                <a:latin typeface="Courier New"/>
                <a:ea typeface="Courier New"/>
                <a:cs typeface="Courier New"/>
                <a:sym typeface="Courier New"/>
              </a:rPr>
              <a:t>jdbcDF.createOrReplaceTempView</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pPr>
            <a:r>
              <a:rPr lang="en-US" sz="1800" b="1" dirty="0" err="1">
                <a:highlight>
                  <a:srgbClr val="FFFFFF"/>
                </a:highlight>
                <a:latin typeface="Courier New"/>
                <a:ea typeface="Courier New"/>
                <a:cs typeface="Courier New"/>
                <a:sym typeface="Courier New"/>
              </a:rPr>
              <a:t>spark.sql</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 from </a:t>
            </a:r>
            <a:r>
              <a:rPr lang="en-US" sz="1800" b="1" dirty="0" err="1">
                <a:solidFill>
                  <a:srgbClr val="FF0000"/>
                </a:solidFill>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collect.foreach</a:t>
            </a:r>
            <a:r>
              <a:rPr lang="en-US" sz="1800" b="1" dirty="0" smtClean="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println</a:t>
            </a:r>
            <a:r>
              <a:rPr lang="en-US" sz="1800" b="1" dirty="0" smtClean="0">
                <a:highlight>
                  <a:srgbClr val="FFFFFF"/>
                </a:highlight>
                <a:latin typeface="Courier New"/>
                <a:ea typeface="Courier New"/>
                <a:cs typeface="Courier New"/>
                <a:sym typeface="Courier New"/>
              </a:rPr>
              <a:t>)</a:t>
            </a: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943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Example - </a:t>
            </a:r>
            <a:r>
              <a:rPr lang="en-GB" altLang="fi-FI" dirty="0">
                <a:solidFill>
                  <a:srgbClr val="CC0000"/>
                </a:solidFill>
                <a:latin typeface="GFS Neohellenic" charset="0"/>
              </a:rPr>
              <a:t>Spark SQL </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endParaRPr lang="en-US" dirty="0" smtClean="0">
              <a:solidFill>
                <a:schemeClr val="dk1"/>
              </a:solidFill>
            </a:endParaRPr>
          </a:p>
          <a:p>
            <a:pPr>
              <a:lnSpc>
                <a:spcPct val="107000"/>
              </a:lnSpc>
              <a:spcAft>
                <a:spcPts val="0"/>
              </a:spcAft>
            </a:pPr>
            <a:endParaRPr lang="en-US" dirty="0">
              <a:solidFill>
                <a:schemeClr val="dk1"/>
              </a:solidFill>
            </a:endParaRPr>
          </a:p>
          <a:p>
            <a:pPr>
              <a:lnSpc>
                <a:spcPct val="107000"/>
              </a:lnSpc>
              <a:spcAft>
                <a:spcPts val="0"/>
              </a:spcAft>
            </a:pPr>
            <a:endParaRPr lang="en-US" dirty="0" smtClean="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a:t>
            </a:r>
            <a:r>
              <a:rPr lang="en-US" sz="2400" dirty="0" smtClean="0">
                <a:solidFill>
                  <a:schemeClr val="dk1"/>
                </a:solidFill>
              </a:rPr>
              <a:t>from </a:t>
            </a:r>
            <a:r>
              <a:rPr lang="en-US" sz="2400" b="1" dirty="0" err="1" smtClean="0">
                <a:solidFill>
                  <a:schemeClr val="dk1"/>
                </a:solidFill>
                <a:latin typeface="Courier New"/>
                <a:ea typeface="Courier New"/>
                <a:cs typeface="Courier New"/>
                <a:sym typeface="Courier New"/>
              </a:rPr>
              <a:t>personprofile.json</a:t>
            </a:r>
            <a:r>
              <a:rPr lang="en-US" sz="2400" dirty="0" smtClean="0">
                <a:solidFill>
                  <a:schemeClr val="dk1"/>
                </a:solidFill>
                <a:sym typeface="Courier New"/>
              </a:rPr>
              <a:t> </a:t>
            </a:r>
            <a:r>
              <a:rPr lang="en-US" sz="2400" dirty="0" smtClean="0">
                <a:solidFill>
                  <a:schemeClr val="dk1"/>
                </a:solidFill>
              </a:rPr>
              <a:t>holding </a:t>
            </a:r>
            <a:r>
              <a:rPr lang="en-US" sz="2400" dirty="0">
                <a:solidFill>
                  <a:schemeClr val="dk1"/>
                </a:solidFill>
              </a:rPr>
              <a:t>only Greek </a:t>
            </a:r>
            <a:r>
              <a:rPr lang="en-US" sz="2400" dirty="0" smtClean="0">
                <a:solidFill>
                  <a:schemeClr val="dk1"/>
                </a:solidFill>
              </a:rPr>
              <a:t>people</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for </a:t>
            </a:r>
            <a:r>
              <a:rPr lang="en-US" sz="2400" b="1" dirty="0" err="1" smtClean="0">
                <a:solidFill>
                  <a:schemeClr val="dk1"/>
                </a:solidFill>
                <a:latin typeface="Courier New"/>
                <a:ea typeface="Courier New"/>
                <a:cs typeface="Courier New"/>
                <a:sym typeface="Courier New"/>
              </a:rPr>
              <a:t>citypopulation.json</a:t>
            </a:r>
            <a:r>
              <a:rPr lang="en-US" sz="2400" dirty="0" smtClean="0">
                <a:solidFill>
                  <a:schemeClr val="dk1"/>
                </a:solidFill>
              </a:rPr>
              <a:t> holding </a:t>
            </a:r>
            <a:r>
              <a:rPr lang="en-US" sz="2400" dirty="0">
                <a:solidFill>
                  <a:schemeClr val="dk1"/>
                </a:solidFill>
              </a:rPr>
              <a:t>only cities with population less than </a:t>
            </a:r>
            <a:r>
              <a:rPr lang="en-US" sz="2400" dirty="0" smtClean="0">
                <a:solidFill>
                  <a:schemeClr val="dk1"/>
                </a:solidFill>
              </a:rPr>
              <a:t>300000</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Join </a:t>
            </a:r>
            <a:r>
              <a:rPr lang="en-US" sz="2400" dirty="0" smtClean="0">
                <a:solidFill>
                  <a:schemeClr val="dk1"/>
                </a:solidFill>
              </a:rPr>
              <a:t>the two </a:t>
            </a:r>
            <a:r>
              <a:rPr lang="en-US" sz="2400" dirty="0" err="1" smtClean="0">
                <a:solidFill>
                  <a:schemeClr val="dk1"/>
                </a:solidFill>
              </a:rPr>
              <a:t>Dataframes</a:t>
            </a:r>
            <a:r>
              <a:rPr lang="en-US" sz="2400" dirty="0" smtClean="0">
                <a:solidFill>
                  <a:schemeClr val="dk1"/>
                </a:solidFill>
              </a:rPr>
              <a:t> and print out</a:t>
            </a:r>
            <a:r>
              <a:rPr lang="en-US" sz="2400" dirty="0">
                <a:solidFill>
                  <a:schemeClr val="dk1"/>
                </a:solidFill>
              </a:rPr>
              <a:t/>
            </a:r>
            <a:br>
              <a:rPr lang="en-US" sz="2400" dirty="0">
                <a:solidFill>
                  <a:schemeClr val="dk1"/>
                </a:solidFill>
              </a:rPr>
            </a:br>
            <a:r>
              <a:rPr lang="en-US" sz="2400" b="1" dirty="0">
                <a:solidFill>
                  <a:schemeClr val="dk1"/>
                </a:solidFill>
                <a:latin typeface="Courier New"/>
                <a:ea typeface="Courier New"/>
                <a:cs typeface="Courier New"/>
                <a:sym typeface="Courier New"/>
              </a:rPr>
              <a:t>&lt;name&gt; lives in &lt;city&gt; city, with population &lt;population&gt;, located in &lt;country&gt;</a:t>
            </a:r>
          </a:p>
        </p:txBody>
      </p:sp>
      <p:sp>
        <p:nvSpPr>
          <p:cNvPr id="7" name="Shape 1939"/>
          <p:cNvSpPr/>
          <p:nvPr/>
        </p:nvSpPr>
        <p:spPr>
          <a:xfrm>
            <a:off x="503238" y="1207764"/>
            <a:ext cx="4384674" cy="234347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ersonprofile.json</a:t>
            </a:r>
            <a:endParaRPr lang="en-US" dirty="0" smtClean="0">
              <a:solidFill>
                <a:srgbClr val="0000FF"/>
              </a:solidFill>
            </a:endParaRP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name"</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"Tom</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"address"</a:t>
            </a: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city"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"Grenoble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country"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"France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name"</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"Alice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"address"</a:t>
            </a: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country"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"Greece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sp>
        <p:nvSpPr>
          <p:cNvPr id="8" name="Shape 1940"/>
          <p:cNvSpPr/>
          <p:nvPr/>
        </p:nvSpPr>
        <p:spPr>
          <a:xfrm>
            <a:off x="5036921" y="1189037"/>
            <a:ext cx="4541223" cy="2362201"/>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smtClean="0">
                <a:latin typeface="Courier New"/>
                <a:ea typeface="Courier New"/>
                <a:cs typeface="Courier New"/>
                <a:sym typeface="Courier New"/>
              </a:rPr>
              <a:t>citypopulation.json</a:t>
            </a:r>
            <a:endParaRPr lang="en-US" dirty="0">
              <a:solidFill>
                <a:srgbClr val="0000FF"/>
              </a:solidFill>
            </a:endParaRP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"Grenoble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162780</a:t>
            </a:r>
            <a:r>
              <a:rPr lang="en-US" sz="1400" b="1" dirty="0">
                <a:solidFill>
                  <a:srgbClr val="8000FF"/>
                </a:solidFill>
                <a:latin typeface="Courier New"/>
                <a:ea typeface="Courier New"/>
                <a:cs typeface="Courier New"/>
                <a:sym typeface="Courier New"/>
              </a:rPr>
              <a:t>}</a:t>
            </a: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225574</a:t>
            </a:r>
            <a:r>
              <a:rPr lang="en-US" sz="1400" b="1" dirty="0" smtClean="0">
                <a:solidFill>
                  <a:srgbClr val="8000FF"/>
                </a:solidFill>
                <a:latin typeface="Courier New"/>
                <a:ea typeface="Courier New"/>
                <a:cs typeface="Courier New"/>
                <a:sym typeface="Courier New"/>
              </a:rPr>
              <a:t>}</a:t>
            </a:r>
          </a:p>
          <a:p>
            <a:pPr>
              <a:lnSpc>
                <a:spcPct val="115000"/>
              </a:lnSpc>
              <a:spcBef>
                <a:spcPts val="0"/>
              </a:spcBef>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5711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Encoders for most common types are automatically</a:t>
            </a:r>
            <a:r>
              <a:rPr lang="en-US" sz="1800" b="1" dirty="0" smtClean="0">
                <a:solidFill>
                  <a:schemeClr val="dk1"/>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provided </a:t>
            </a:r>
            <a:r>
              <a:rPr lang="en-US" sz="1800" b="1" i="1" dirty="0">
                <a:solidFill>
                  <a:srgbClr val="008000"/>
                </a:solidFill>
                <a:highlight>
                  <a:srgbClr val="FFFFFF"/>
                </a:highlight>
                <a:latin typeface="Courier New"/>
                <a:ea typeface="Courier New"/>
                <a:cs typeface="Courier New"/>
                <a:sym typeface="Courier New"/>
              </a:rPr>
              <a:t>by </a:t>
            </a: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importing from </a:t>
            </a:r>
            <a:r>
              <a:rPr lang="en-US" sz="1800" b="1" i="1" dirty="0" err="1" smtClean="0">
                <a:solidFill>
                  <a:srgbClr val="008000"/>
                </a:solidFill>
                <a:highlight>
                  <a:srgbClr val="FFFFFF"/>
                </a:highlight>
                <a:latin typeface="Courier New"/>
                <a:ea typeface="Courier New"/>
                <a:cs typeface="Courier New"/>
                <a:sym typeface="Courier New"/>
              </a:rPr>
              <a:t>SparkSession</a:t>
            </a: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err="1" smtClean="0">
                <a:solidFill>
                  <a:srgbClr val="008000"/>
                </a:solidFill>
                <a:highlight>
                  <a:srgbClr val="FFFFFF"/>
                </a:highlight>
                <a:latin typeface="Courier New"/>
                <a:ea typeface="Courier New"/>
                <a:cs typeface="Courier New"/>
                <a:sym typeface="Courier New"/>
              </a:rPr>
              <a:t>implicits</a:t>
            </a: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people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"file:/C:/myData/ex2/personprofile.json"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people.createOrReplaceTempView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"people"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name, </a:t>
            </a:r>
            <a:r>
              <a:rPr lang="en-US" sz="1800" b="1" dirty="0" err="1">
                <a:solidFill>
                  <a:srgbClr val="FF0000"/>
                </a:solidFill>
                <a:highlight>
                  <a:srgbClr val="FFFFFF"/>
                </a:highlight>
                <a:latin typeface="Courier New"/>
                <a:ea typeface="Courier New"/>
                <a:cs typeface="Courier New"/>
                <a:sym typeface="Courier New"/>
              </a:rPr>
              <a:t>address.city</a:t>
            </a:r>
            <a:r>
              <a:rPr lang="en-US" sz="1800" b="1" dirty="0">
                <a:solidFill>
                  <a:srgbClr val="FF0000"/>
                </a:solidFill>
                <a:highlight>
                  <a:srgbClr val="FFFFFF"/>
                </a:highlight>
                <a:latin typeface="Courier New"/>
                <a:ea typeface="Courier New"/>
                <a:cs typeface="Courier New"/>
                <a:sym typeface="Courier New"/>
              </a:rPr>
              <a:t>,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 FROM people </a:t>
            </a:r>
            <a:r>
              <a:rPr lang="en-US" sz="1800" b="1" dirty="0" smtClean="0">
                <a:solidFill>
                  <a:srgbClr val="FF0000"/>
                </a:solidFill>
                <a:highlight>
                  <a:srgbClr val="FFFFFF"/>
                </a:highlight>
                <a:latin typeface="Courier New"/>
                <a:ea typeface="Courier New"/>
                <a:cs typeface="Courier New"/>
                <a:sym typeface="Courier New"/>
              </a:rPr>
              <a:t>WHERE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Greece\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cityPopulation</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"file:/C:/myData/ex2/citypopulation.json"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cityPopulation.createOrReplaceTempView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city, population FROM </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 WHERE </a:t>
            </a:r>
            <a:r>
              <a:rPr lang="en-US" sz="1800" b="1" dirty="0" smtClean="0">
                <a:solidFill>
                  <a:srgbClr val="FF0000"/>
                </a:solidFill>
                <a:highlight>
                  <a:srgbClr val="FFFFFF"/>
                </a:highlight>
                <a:latin typeface="Courier New"/>
                <a:ea typeface="Courier New"/>
                <a:cs typeface="Courier New"/>
                <a:sym typeface="Courier New"/>
              </a:rPr>
              <a:t>population&lt;300000</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greeksInSmallCities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smallCities.join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"city</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).show</a:t>
            </a:r>
          </a:p>
          <a:p>
            <a:pPr>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863079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800" b="1" dirty="0">
                <a:solidFill>
                  <a:schemeClr val="dk1"/>
                </a:solidFill>
              </a:rPr>
              <a:t>Output: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city|population</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name|country</a:t>
            </a: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225574|Themis|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 Alice|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Lefkada</a:t>
            </a:r>
            <a:r>
              <a:rPr lang="en-US" sz="2400" b="1" dirty="0">
                <a:solidFill>
                  <a:schemeClr val="dk1"/>
                </a:solidFill>
                <a:latin typeface="Courier New"/>
                <a:ea typeface="Courier New"/>
                <a:cs typeface="Courier New"/>
                <a:sym typeface="Courier New"/>
              </a:rPr>
              <a:t>|     22652|  John| Greece|</a:t>
            </a:r>
          </a:p>
          <a:p>
            <a:pPr>
              <a:lnSpc>
                <a:spcPct val="100000"/>
              </a:lnSpc>
              <a:spcBef>
                <a:spcPts val="0"/>
              </a:spcBef>
              <a:spcAft>
                <a:spcPts val="0"/>
              </a:spcAft>
              <a:buClr>
                <a:schemeClr val="dk1"/>
              </a:buClr>
              <a:buSzPct val="61111"/>
            </a:pPr>
            <a:r>
              <a:rPr lang="en-US" sz="2400" b="1" dirty="0" smtClean="0">
                <a:solidFill>
                  <a:schemeClr val="dk1"/>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42258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a:t>Spark Streaming</a:t>
            </a:r>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116</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stretch>
            <a:fillRect/>
          </a:stretch>
        </p:blipFill>
        <p:spPr>
          <a:xfrm>
            <a:off x="2297112" y="4028435"/>
            <a:ext cx="6022471" cy="1284513"/>
          </a:xfrm>
          <a:prstGeom prst="rect">
            <a:avLst/>
          </a:prstGeom>
        </p:spPr>
      </p:pic>
    </p:spTree>
    <p:extLst>
      <p:ext uri="{BB962C8B-B14F-4D97-AF65-F5344CB8AC3E}">
        <p14:creationId xmlns:p14="http://schemas.microsoft.com/office/powerpoint/2010/main" val="19319229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Streaming</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04510">
              <a:spcAft>
                <a:spcPts val="0"/>
              </a:spcAft>
              <a:buClr>
                <a:schemeClr val="dk1"/>
              </a:buClr>
            </a:pPr>
            <a:r>
              <a:rPr lang="en-US" sz="2400" dirty="0">
                <a:solidFill>
                  <a:schemeClr val="dk1"/>
                </a:solidFill>
              </a:rPr>
              <a:t>A</a:t>
            </a:r>
            <a:r>
              <a:rPr lang="en-US" sz="2400" dirty="0" smtClean="0">
                <a:solidFill>
                  <a:schemeClr val="dk1"/>
                </a:solidFill>
              </a:rPr>
              <a:t>n </a:t>
            </a:r>
            <a:r>
              <a:rPr lang="en-US" sz="2400" dirty="0">
                <a:solidFill>
                  <a:schemeClr val="dk1"/>
                </a:solidFill>
              </a:rPr>
              <a:t>extension of the </a:t>
            </a:r>
            <a:r>
              <a:rPr lang="en-US" sz="2400" dirty="0" smtClean="0">
                <a:solidFill>
                  <a:schemeClr val="dk1"/>
                </a:solidFill>
              </a:rPr>
              <a:t>Core </a:t>
            </a:r>
            <a:r>
              <a:rPr lang="en-US" sz="2400" dirty="0">
                <a:solidFill>
                  <a:schemeClr val="dk1"/>
                </a:solidFill>
              </a:rPr>
              <a:t>Spark </a:t>
            </a:r>
            <a:r>
              <a:rPr lang="en-US" sz="2400" dirty="0" smtClean="0">
                <a:solidFill>
                  <a:schemeClr val="dk1"/>
                </a:solidFill>
              </a:rPr>
              <a:t>API</a:t>
            </a:r>
          </a:p>
          <a:p>
            <a:pPr marL="416403">
              <a:spcAft>
                <a:spcPts val="0"/>
              </a:spcAft>
              <a:buClr>
                <a:schemeClr val="dk1"/>
              </a:buClr>
              <a:buFont typeface="Arial" panose="020B0604020202020204" pitchFamily="34" charset="0"/>
              <a:buChar char="•"/>
            </a:pPr>
            <a:r>
              <a:rPr lang="en-US" sz="2400" dirty="0" smtClean="0">
                <a:solidFill>
                  <a:schemeClr val="dk1"/>
                </a:solidFill>
              </a:rPr>
              <a:t>scalable</a:t>
            </a:r>
            <a:r>
              <a:rPr lang="en-US" sz="2400" dirty="0">
                <a:solidFill>
                  <a:schemeClr val="dk1"/>
                </a:solidFill>
              </a:rPr>
              <a:t>, </a:t>
            </a:r>
            <a:endParaRPr lang="en-US" sz="2400" dirty="0" smtClean="0">
              <a:solidFill>
                <a:schemeClr val="dk1"/>
              </a:solidFill>
            </a:endParaRPr>
          </a:p>
          <a:p>
            <a:pPr marL="416403">
              <a:spcAft>
                <a:spcPts val="0"/>
              </a:spcAft>
              <a:buClr>
                <a:schemeClr val="dk1"/>
              </a:buClr>
              <a:buFont typeface="Arial" panose="020B0604020202020204" pitchFamily="34" charset="0"/>
              <a:buChar char="•"/>
            </a:pPr>
            <a:r>
              <a:rPr lang="en-US" sz="2400" dirty="0" smtClean="0">
                <a:solidFill>
                  <a:schemeClr val="dk1"/>
                </a:solidFill>
              </a:rPr>
              <a:t>high-throughput,</a:t>
            </a:r>
          </a:p>
          <a:p>
            <a:pPr marL="416403">
              <a:spcAft>
                <a:spcPts val="0"/>
              </a:spcAft>
              <a:buClr>
                <a:schemeClr val="dk1"/>
              </a:buClr>
              <a:buFont typeface="Arial" panose="020B0604020202020204" pitchFamily="34" charset="0"/>
              <a:buChar char="•"/>
            </a:pPr>
            <a:r>
              <a:rPr lang="en-US" sz="2400" dirty="0" smtClean="0">
                <a:solidFill>
                  <a:schemeClr val="dk1"/>
                </a:solidFill>
              </a:rPr>
              <a:t>fault-tolerant </a:t>
            </a:r>
          </a:p>
          <a:p>
            <a:pPr marL="416403">
              <a:spcAft>
                <a:spcPts val="0"/>
              </a:spcAft>
              <a:buClr>
                <a:schemeClr val="dk1"/>
              </a:buClr>
              <a:buFont typeface="Arial" panose="020B0604020202020204" pitchFamily="34" charset="0"/>
              <a:buChar char="•"/>
            </a:pPr>
            <a:r>
              <a:rPr lang="en-US" sz="2400" dirty="0" smtClean="0">
                <a:solidFill>
                  <a:schemeClr val="dk1"/>
                </a:solidFill>
              </a:rPr>
              <a:t>stream </a:t>
            </a:r>
            <a:r>
              <a:rPr lang="en-US" sz="2400" dirty="0">
                <a:solidFill>
                  <a:schemeClr val="dk1"/>
                </a:solidFill>
              </a:rPr>
              <a:t>processing of live data streams.</a:t>
            </a:r>
          </a:p>
          <a:p>
            <a:pPr marL="378013" indent="-304510">
              <a:spcAft>
                <a:spcPts val="0"/>
              </a:spcAft>
              <a:buClr>
                <a:schemeClr val="dk1"/>
              </a:buClr>
            </a:pPr>
            <a:r>
              <a:rPr lang="en-US" sz="2400" dirty="0" smtClean="0">
                <a:solidFill>
                  <a:schemeClr val="dk1"/>
                </a:solidFill>
              </a:rPr>
              <a:t>Processed </a:t>
            </a:r>
            <a:r>
              <a:rPr lang="en-US" sz="2400" dirty="0">
                <a:solidFill>
                  <a:schemeClr val="dk1"/>
                </a:solidFill>
              </a:rPr>
              <a:t>data can be pushed out to filesystems or databases</a:t>
            </a:r>
          </a:p>
          <a:p>
            <a:pPr>
              <a:lnSpc>
                <a:spcPct val="100000"/>
              </a:lnSpc>
              <a:spcBef>
                <a:spcPts val="0"/>
              </a:spcBef>
              <a:spcAft>
                <a:spcPts val="0"/>
              </a:spcAft>
              <a:buClr>
                <a:schemeClr val="dk1"/>
              </a:buClr>
              <a:buSzPct val="45833"/>
            </a:pPr>
            <a:endParaRPr lang="en-US" sz="2400" b="1" dirty="0">
              <a:solidFill>
                <a:schemeClr val="dk1"/>
              </a:solidFill>
              <a:latin typeface="Courier New"/>
              <a:ea typeface="Courier New"/>
              <a:cs typeface="Courier New"/>
              <a:sym typeface="Courier New"/>
            </a:endParaRPr>
          </a:p>
        </p:txBody>
      </p:sp>
      <p:pic>
        <p:nvPicPr>
          <p:cNvPr id="6" name="Shape 2028"/>
          <p:cNvPicPr preferRelativeResize="0"/>
          <p:nvPr/>
        </p:nvPicPr>
        <p:blipFill>
          <a:blip r:embed="rId3">
            <a:alphaModFix/>
          </a:blip>
          <a:stretch>
            <a:fillRect/>
          </a:stretch>
        </p:blipFill>
        <p:spPr>
          <a:xfrm>
            <a:off x="1916112" y="4521956"/>
            <a:ext cx="5762295" cy="215348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7313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ea typeface="Courier New"/>
                <a:cs typeface="Courier New"/>
                <a:sym typeface="Courier New"/>
              </a:rPr>
              <a:t>A high-level </a:t>
            </a:r>
            <a:r>
              <a:rPr lang="en-US" sz="2200" dirty="0">
                <a:solidFill>
                  <a:schemeClr val="dk1"/>
                </a:solidFill>
                <a:ea typeface="Courier New"/>
                <a:cs typeface="Courier New"/>
                <a:sym typeface="Courier New"/>
              </a:rPr>
              <a:t>abstraction called discretized stream or </a:t>
            </a:r>
            <a:r>
              <a:rPr lang="en-US" sz="2200" dirty="0" err="1">
                <a:solidFill>
                  <a:schemeClr val="dk1"/>
                </a:solidFill>
                <a:ea typeface="Courier New"/>
                <a:cs typeface="Courier New"/>
                <a:sym typeface="Courier New"/>
              </a:rPr>
              <a:t>DStream</a:t>
            </a:r>
            <a:r>
              <a:rPr lang="en-US" sz="2200" dirty="0">
                <a:solidFill>
                  <a:schemeClr val="dk1"/>
                </a:solidFill>
                <a:ea typeface="Courier New"/>
                <a:cs typeface="Courier New"/>
                <a:sym typeface="Courier New"/>
              </a:rPr>
              <a:t>, which represents a continuous stream of </a:t>
            </a:r>
            <a:r>
              <a:rPr lang="en-US" sz="2200" dirty="0" smtClean="0">
                <a:solidFill>
                  <a:schemeClr val="dk1"/>
                </a:solidFill>
                <a:ea typeface="Courier New"/>
                <a:cs typeface="Courier New"/>
                <a:sym typeface="Courier New"/>
              </a:rPr>
              <a:t>data</a:t>
            </a:r>
          </a:p>
          <a:p>
            <a:pPr marL="395402">
              <a:lnSpc>
                <a:spcPct val="115000"/>
              </a:lnSpc>
              <a:spcAft>
                <a:spcPts val="0"/>
              </a:spcAft>
              <a:buClr>
                <a:schemeClr val="dk1"/>
              </a:buClr>
              <a:buFont typeface="Arial" panose="020B0604020202020204" pitchFamily="34" charset="0"/>
              <a:buChar char="•"/>
            </a:pPr>
            <a:r>
              <a:rPr lang="en-US" sz="2200" dirty="0" err="1" smtClean="0">
                <a:solidFill>
                  <a:schemeClr val="dk1"/>
                </a:solidFill>
              </a:rPr>
              <a:t>DStreams</a:t>
            </a:r>
            <a:r>
              <a:rPr lang="en-US" sz="2200" dirty="0" smtClean="0">
                <a:solidFill>
                  <a:schemeClr val="dk1"/>
                </a:solidFill>
              </a:rPr>
              <a:t> can be created</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from input data streams from sources such as Kafka, Flume, and Kinesis </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by applying high-level operations on other </a:t>
            </a:r>
            <a:r>
              <a:rPr lang="en-US" sz="2000" dirty="0" err="1" smtClean="0">
                <a:solidFill>
                  <a:schemeClr val="dk1"/>
                </a:solidFill>
              </a:rPr>
              <a:t>DStreams</a:t>
            </a:r>
            <a:endParaRPr lang="en-US" sz="2000" dirty="0" smtClean="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rPr>
              <a:t>A </a:t>
            </a:r>
            <a:r>
              <a:rPr lang="en-US" sz="2200" dirty="0" err="1" smtClean="0">
                <a:solidFill>
                  <a:schemeClr val="dk1"/>
                </a:solidFill>
              </a:rPr>
              <a:t>DStream</a:t>
            </a:r>
            <a:r>
              <a:rPr lang="en-US" sz="2200" dirty="0" smtClean="0">
                <a:solidFill>
                  <a:schemeClr val="dk1"/>
                </a:solidFill>
              </a:rPr>
              <a:t> </a:t>
            </a:r>
            <a:r>
              <a:rPr lang="en-US" sz="2200" dirty="0">
                <a:solidFill>
                  <a:schemeClr val="dk1"/>
                </a:solidFill>
              </a:rPr>
              <a:t>is represented as a sequence of </a:t>
            </a:r>
            <a:r>
              <a:rPr lang="en-US" sz="2200" dirty="0" smtClean="0">
                <a:solidFill>
                  <a:schemeClr val="dk1"/>
                </a:solidFill>
              </a:rPr>
              <a:t>RDDs</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err="1">
                <a:solidFill>
                  <a:schemeClr val="dk1"/>
                </a:solidFill>
              </a:rPr>
              <a:t>StreamingContext</a:t>
            </a:r>
            <a:r>
              <a:rPr lang="en-US" sz="2200" dirty="0">
                <a:solidFill>
                  <a:schemeClr val="dk1"/>
                </a:solidFill>
              </a:rPr>
              <a:t> </a:t>
            </a:r>
            <a:r>
              <a:rPr lang="en-US" sz="2200" dirty="0" smtClean="0">
                <a:solidFill>
                  <a:schemeClr val="dk1"/>
                </a:solidFill>
              </a:rPr>
              <a:t>- the </a:t>
            </a:r>
            <a:r>
              <a:rPr lang="en-US" sz="2200" dirty="0">
                <a:solidFill>
                  <a:schemeClr val="dk1"/>
                </a:solidFill>
              </a:rPr>
              <a:t>main entry </a:t>
            </a:r>
            <a:r>
              <a:rPr lang="en-US" sz="2200" dirty="0" smtClean="0">
                <a:solidFill>
                  <a:schemeClr val="dk1"/>
                </a:solidFill>
              </a:rPr>
              <a:t>point</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200" dirty="0">
              <a:solidFill>
                <a:schemeClr val="dk1"/>
              </a:solidFill>
            </a:endParaRPr>
          </a:p>
        </p:txBody>
      </p:sp>
      <p:pic>
        <p:nvPicPr>
          <p:cNvPr id="6" name="Shape 2050"/>
          <p:cNvPicPr preferRelativeResize="0"/>
          <p:nvPr/>
        </p:nvPicPr>
        <p:blipFill rotWithShape="1">
          <a:blip r:embed="rId3">
            <a:alphaModFix/>
          </a:blip>
          <a:srcRect t="20842" b="21738"/>
          <a:stretch/>
        </p:blipFill>
        <p:spPr>
          <a:xfrm>
            <a:off x="770427" y="5227637"/>
            <a:ext cx="8592158" cy="108076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706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Operations applied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sz="2400" dirty="0" smtClean="0">
                <a:solidFill>
                  <a:schemeClr val="dk1"/>
                </a:solidFill>
              </a:rPr>
              <a:t>Operations applied </a:t>
            </a:r>
            <a:r>
              <a:rPr lang="en-US" sz="2400" dirty="0">
                <a:solidFill>
                  <a:schemeClr val="dk1"/>
                </a:solidFill>
              </a:rPr>
              <a:t>on a </a:t>
            </a:r>
            <a:r>
              <a:rPr lang="en-US" sz="2400" dirty="0" err="1">
                <a:solidFill>
                  <a:schemeClr val="dk1"/>
                </a:solidFill>
              </a:rPr>
              <a:t>DStream</a:t>
            </a:r>
            <a:r>
              <a:rPr lang="en-US" sz="2400" dirty="0">
                <a:solidFill>
                  <a:schemeClr val="dk1"/>
                </a:solidFill>
              </a:rPr>
              <a:t> </a:t>
            </a:r>
            <a:r>
              <a:rPr lang="en-US" sz="2400" dirty="0" smtClean="0">
                <a:solidFill>
                  <a:schemeClr val="dk1"/>
                </a:solidFill>
              </a:rPr>
              <a:t>are translated </a:t>
            </a:r>
            <a:r>
              <a:rPr lang="en-US" sz="2400" dirty="0">
                <a:solidFill>
                  <a:schemeClr val="dk1"/>
                </a:solidFill>
              </a:rPr>
              <a:t>to </a:t>
            </a:r>
            <a:r>
              <a:rPr lang="en-US" sz="2400" dirty="0" smtClean="0">
                <a:solidFill>
                  <a:schemeClr val="dk1"/>
                </a:solidFill>
              </a:rPr>
              <a:t>operations on the underlying RDDs</a:t>
            </a:r>
          </a:p>
          <a:p>
            <a:pPr>
              <a:spcAft>
                <a:spcPts val="0"/>
              </a:spcAft>
            </a:pPr>
            <a:endParaRPr lang="en-US" sz="2400" dirty="0" smtClean="0">
              <a:solidFill>
                <a:schemeClr val="dk1"/>
              </a:solidFill>
            </a:endParaRPr>
          </a:p>
          <a:p>
            <a:pPr>
              <a:spcAft>
                <a:spcPts val="0"/>
              </a:spcAft>
            </a:pPr>
            <a:r>
              <a:rPr lang="en-US" sz="2400" b="1" u="sng" dirty="0" smtClean="0">
                <a:solidFill>
                  <a:schemeClr val="dk1"/>
                </a:solidFill>
              </a:rPr>
              <a:t>Use </a:t>
            </a:r>
            <a:r>
              <a:rPr lang="en-US" sz="2400" b="1" u="sng" dirty="0">
                <a:solidFill>
                  <a:schemeClr val="dk1"/>
                </a:solidFill>
              </a:rPr>
              <a:t>Case: </a:t>
            </a:r>
            <a:r>
              <a:rPr lang="en-US" sz="2400" dirty="0">
                <a:solidFill>
                  <a:schemeClr val="dk1"/>
                </a:solidFill>
              </a:rPr>
              <a:t>Converting a stream of lines to words by applying the operation </a:t>
            </a:r>
            <a:r>
              <a:rPr lang="en-US" sz="2400" dirty="0" err="1">
                <a:solidFill>
                  <a:schemeClr val="dk1"/>
                </a:solidFill>
              </a:rPr>
              <a:t>flatMap</a:t>
            </a:r>
            <a:r>
              <a:rPr lang="en-US" sz="2400" dirty="0">
                <a:solidFill>
                  <a:schemeClr val="dk1"/>
                </a:solidFill>
              </a:rPr>
              <a:t> on each RDD in the “lines </a:t>
            </a:r>
            <a:r>
              <a:rPr lang="en-US" sz="2400" dirty="0" err="1">
                <a:solidFill>
                  <a:schemeClr val="dk1"/>
                </a:solidFill>
              </a:rPr>
              <a:t>Dstream</a:t>
            </a:r>
            <a:r>
              <a:rPr lang="en-US" sz="2400" dirty="0">
                <a:solidFill>
                  <a:schemeClr val="dk1"/>
                </a:solidFill>
              </a:rPr>
              <a:t>”.</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061"/>
          <p:cNvPicPr preferRelativeResize="0"/>
          <p:nvPr/>
        </p:nvPicPr>
        <p:blipFill rotWithShape="1">
          <a:blip r:embed="rId3">
            <a:alphaModFix/>
          </a:blip>
          <a:srcRect t="12196" b="13204"/>
          <a:stretch/>
        </p:blipFill>
        <p:spPr>
          <a:xfrm>
            <a:off x="744233" y="4243590"/>
            <a:ext cx="8592158" cy="2279447"/>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9862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FCDCC3C5-D3F3-4C06-B04E-BCE8AD0FC1B7}" type="slidenum">
              <a:rPr lang="en-GB" altLang="fi-FI"/>
              <a:pPr/>
              <a:t>12</a:t>
            </a:fld>
            <a:endParaRPr lang="en-GB" altLang="fi-FI"/>
          </a:p>
        </p:txBody>
      </p:sp>
      <p:sp>
        <p:nvSpPr>
          <p:cNvPr id="61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Spark Goals</a:t>
            </a:r>
          </a:p>
        </p:txBody>
      </p:sp>
      <p:sp>
        <p:nvSpPr>
          <p:cNvPr id="6146" name="Rectangle 2"/>
          <p:cNvSpPr>
            <a:spLocks noGrp="1" noChangeArrowheads="1"/>
          </p:cNvSpPr>
          <p:nvPr>
            <p:ph type="body" idx="1"/>
          </p:nvPr>
        </p:nvSpPr>
        <p:spPr>
          <a:xfrm>
            <a:off x="503238" y="1493837"/>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Generality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Diverse workloads, operators, job sizes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Low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Sub-second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Fault Tolerance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Faults are the norm not the exception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Simplicity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Often comes from </a:t>
            </a:r>
            <a:r>
              <a:rPr lang="en-GB" altLang="fi-FI" dirty="0" smtClean="0">
                <a:latin typeface="GFS Neohellenic" charset="0"/>
              </a:rPr>
              <a:t>generality</a:t>
            </a:r>
            <a:endParaRPr lang="en-GB" altLang="fi-FI"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Exploit existing technologies</a:t>
            </a:r>
            <a:endParaRPr lang="en-GB" altLang="fi-FI" sz="28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Distributed file systems like HDFS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Cluster managers like Yarn, </a:t>
            </a:r>
            <a:r>
              <a:rPr lang="en-GB" altLang="fi-FI" dirty="0" err="1" smtClean="0">
                <a:latin typeface="GFS Neohellenic" charset="0"/>
              </a:rPr>
              <a:t>Mesos</a:t>
            </a:r>
            <a:endParaRPr lang="en-GB" altLang="fi-FI"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r>
              <a:rPr lang="en-GB" altLang="fi-FI" dirty="0">
                <a:solidFill>
                  <a:srgbClr val="CC0000"/>
                </a:solidFill>
                <a:latin typeface="GFS Neohellenic" charset="0"/>
              </a:rPr>
              <a:t> -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Create a </a:t>
            </a:r>
            <a:r>
              <a:rPr lang="en-US" sz="2000" b="1" i="1" dirty="0" err="1">
                <a:solidFill>
                  <a:srgbClr val="008000"/>
                </a:solidFill>
                <a:highlight>
                  <a:srgbClr val="FFFFFF"/>
                </a:highlight>
                <a:latin typeface="Courier New"/>
                <a:ea typeface="Courier New"/>
                <a:cs typeface="Courier New"/>
                <a:sym typeface="Courier New"/>
              </a:rPr>
              <a:t>DStream</a:t>
            </a:r>
            <a:r>
              <a:rPr lang="en-US" sz="2000" b="1" i="1" dirty="0">
                <a:solidFill>
                  <a:srgbClr val="008000"/>
                </a:solidFill>
                <a:highlight>
                  <a:srgbClr val="FFFFFF"/>
                </a:highlight>
                <a:latin typeface="Courier New"/>
                <a:ea typeface="Courier New"/>
                <a:cs typeface="Courier New"/>
                <a:sym typeface="Courier New"/>
              </a:rPr>
              <a:t> that will connect to a server </a:t>
            </a:r>
          </a:p>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listening </a:t>
            </a:r>
            <a:r>
              <a:rPr lang="en-US" sz="2000" b="1" i="1" dirty="0">
                <a:solidFill>
                  <a:srgbClr val="008000"/>
                </a:solidFill>
                <a:highlight>
                  <a:srgbClr val="FFFFFF"/>
                </a:highlight>
                <a:latin typeface="Courier New"/>
                <a:ea typeface="Courier New"/>
                <a:cs typeface="Courier New"/>
                <a:sym typeface="Courier New"/>
              </a:rPr>
              <a:t>on a TCP socket, </a:t>
            </a:r>
            <a:r>
              <a:rPr lang="en-US" sz="2000" b="1" i="1" dirty="0" smtClean="0">
                <a:solidFill>
                  <a:srgbClr val="008000"/>
                </a:solidFill>
                <a:highlight>
                  <a:srgbClr val="FFFFFF"/>
                </a:highlight>
                <a:latin typeface="Courier New"/>
                <a:ea typeface="Courier New"/>
                <a:cs typeface="Courier New"/>
                <a:sym typeface="Courier New"/>
              </a:rPr>
              <a:t>say </a:t>
            </a:r>
            <a:r>
              <a:rPr lang="en-US" sz="2000" b="1" i="1" dirty="0">
                <a:solidFill>
                  <a:srgbClr val="008000"/>
                </a:solidFill>
                <a:highlight>
                  <a:srgbClr val="FFFFFF"/>
                </a:highlight>
                <a:latin typeface="Courier New"/>
                <a:ea typeface="Courier New"/>
                <a:cs typeface="Courier New"/>
                <a:sym typeface="Courier New"/>
              </a:rPr>
              <a:t>&lt;IP&gt;:9990</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ssc</a:t>
            </a:r>
            <a:r>
              <a:rPr lang="en-US" sz="2000" b="1" dirty="0">
                <a:solidFill>
                  <a:schemeClr val="dk1"/>
                </a:solidFill>
                <a:highlight>
                  <a:srgbClr val="FFFFFF"/>
                </a:highlight>
                <a:latin typeface="Courier New"/>
                <a:ea typeface="Courier New"/>
                <a:cs typeface="Courier New"/>
                <a:sym typeface="Courier New"/>
              </a:rPr>
              <a:t> = </a:t>
            </a:r>
            <a:r>
              <a:rPr lang="en-US" sz="2000" b="1" dirty="0">
                <a:solidFill>
                  <a:srgbClr val="004080"/>
                </a:solidFill>
                <a:highlight>
                  <a:srgbClr val="FFFFFF"/>
                </a:highlight>
                <a:latin typeface="Courier New"/>
                <a:ea typeface="Courier New"/>
                <a:cs typeface="Courier New"/>
                <a:sym typeface="Courier New"/>
              </a:rPr>
              <a:t>new</a:t>
            </a:r>
            <a:r>
              <a:rPr lang="en-US" sz="2000" b="1" dirty="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StreamingContext</a:t>
            </a:r>
            <a:r>
              <a:rPr lang="en-US" sz="2000" b="1" dirty="0">
                <a:solidFill>
                  <a:schemeClr val="dk1"/>
                </a:solidFill>
                <a:highlight>
                  <a:srgbClr val="FFFFFF"/>
                </a:highlight>
                <a:latin typeface="Courier New"/>
                <a:ea typeface="Courier New"/>
                <a:cs typeface="Courier New"/>
                <a:sym typeface="Courier New"/>
              </a:rPr>
              <a:t>(</a:t>
            </a:r>
            <a:r>
              <a:rPr lang="en-US" sz="2000" b="1" dirty="0" err="1">
                <a:solidFill>
                  <a:schemeClr val="dk1"/>
                </a:solidFill>
                <a:highlight>
                  <a:srgbClr val="FFFFFF"/>
                </a:highlight>
                <a:latin typeface="Courier New"/>
                <a:ea typeface="Courier New"/>
                <a:cs typeface="Courier New"/>
                <a:sym typeface="Courier New"/>
              </a:rPr>
              <a:t>conf</a:t>
            </a:r>
            <a:r>
              <a:rPr lang="en-US" sz="20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lines = </a:t>
            </a:r>
            <a:r>
              <a:rPr lang="en-US" sz="2000" b="1" dirty="0" err="1">
                <a:solidFill>
                  <a:schemeClr val="dk1"/>
                </a:solidFill>
                <a:highlight>
                  <a:srgbClr val="FFFFFF"/>
                </a:highlight>
                <a:latin typeface="Courier New"/>
                <a:ea typeface="Courier New"/>
                <a:cs typeface="Courier New"/>
                <a:sym typeface="Courier New"/>
              </a:rPr>
              <a:t>ssc.socketTextStream</a:t>
            </a:r>
            <a:r>
              <a:rPr lang="en-US" sz="2000" b="1" dirty="0">
                <a:solidFill>
                  <a:schemeClr val="dk1"/>
                </a:solidFill>
                <a:highlight>
                  <a:srgbClr val="FFFFFF"/>
                </a:highlight>
                <a:latin typeface="Courier New"/>
                <a:ea typeface="Courier New"/>
                <a:cs typeface="Courier New"/>
                <a:sym typeface="Courier New"/>
              </a:rPr>
              <a:t>(</a:t>
            </a:r>
            <a:r>
              <a:rPr lang="en-US" sz="2000" b="1" dirty="0">
                <a:solidFill>
                  <a:srgbClr val="FF0000"/>
                </a:solidFill>
                <a:highlight>
                  <a:srgbClr val="FFFFFF"/>
                </a:highlight>
                <a:latin typeface="Courier New"/>
                <a:ea typeface="Courier New"/>
                <a:cs typeface="Courier New"/>
                <a:sym typeface="Courier New"/>
              </a:rPr>
              <a:t>"&lt;</a:t>
            </a:r>
            <a:r>
              <a:rPr lang="en-US" sz="2000" b="1" dirty="0" err="1">
                <a:solidFill>
                  <a:srgbClr val="FF0000"/>
                </a:solidFill>
                <a:highlight>
                  <a:srgbClr val="FFFFFF"/>
                </a:highlight>
                <a:latin typeface="Courier New"/>
                <a:ea typeface="Courier New"/>
                <a:cs typeface="Courier New"/>
                <a:sym typeface="Courier New"/>
              </a:rPr>
              <a:t>Some_IP</a:t>
            </a:r>
            <a:r>
              <a:rPr lang="en-US" sz="2000" b="1" dirty="0">
                <a:solidFill>
                  <a:srgbClr val="FF0000"/>
                </a:solidFill>
                <a:highlight>
                  <a:srgbClr val="FFFFFF"/>
                </a:highlight>
                <a:latin typeface="Courier New"/>
                <a:ea typeface="Courier New"/>
                <a:cs typeface="Courier New"/>
                <a:sym typeface="Courier New"/>
              </a:rPr>
              <a:t>&gt;"</a:t>
            </a:r>
            <a:r>
              <a:rPr lang="en-US" sz="2000" b="1" dirty="0">
                <a:solidFill>
                  <a:schemeClr val="dk1"/>
                </a:solidFill>
                <a:highlight>
                  <a:srgbClr val="FFFFFF"/>
                </a:highlight>
                <a:latin typeface="Courier New"/>
                <a:ea typeface="Courier New"/>
                <a:cs typeface="Courier New"/>
                <a:sym typeface="Courier New"/>
              </a:rPr>
              <a:t>, 9990</a:t>
            </a:r>
            <a:r>
              <a:rPr lang="en-US" sz="20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Word count again</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words = </a:t>
            </a:r>
            <a:r>
              <a:rPr lang="en-US" sz="2000" b="1" dirty="0" err="1">
                <a:solidFill>
                  <a:schemeClr val="dk1"/>
                </a:solidFill>
                <a:highlight>
                  <a:srgbClr val="FFFFFF"/>
                </a:highlight>
                <a:latin typeface="Courier New"/>
                <a:ea typeface="Courier New"/>
                <a:cs typeface="Courier New"/>
                <a:sym typeface="Courier New"/>
              </a:rPr>
              <a:t>lines.flatMap</a:t>
            </a:r>
            <a:r>
              <a:rPr lang="en-US" sz="2000" b="1" dirty="0">
                <a:solidFill>
                  <a:schemeClr val="dk1"/>
                </a:solidFill>
                <a:highlight>
                  <a:srgbClr val="FFFFFF"/>
                </a:highlight>
                <a:latin typeface="Courier New"/>
                <a:ea typeface="Courier New"/>
                <a:cs typeface="Courier New"/>
                <a:sym typeface="Courier New"/>
              </a:rPr>
              <a:t>(_.split(</a:t>
            </a:r>
            <a:r>
              <a:rPr lang="en-US" sz="2000" b="1" dirty="0">
                <a:solidFill>
                  <a:srgbClr val="FF0000"/>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pairs = </a:t>
            </a:r>
            <a:r>
              <a:rPr lang="en-US" sz="2000" b="1" dirty="0" err="1">
                <a:solidFill>
                  <a:schemeClr val="dk1"/>
                </a:solidFill>
                <a:highlight>
                  <a:srgbClr val="FFFFFF"/>
                </a:highlight>
                <a:latin typeface="Courier New"/>
                <a:ea typeface="Courier New"/>
                <a:cs typeface="Courier New"/>
                <a:sym typeface="Courier New"/>
              </a:rPr>
              <a:t>words.map</a:t>
            </a:r>
            <a:r>
              <a:rPr lang="en-US" sz="2000" b="1" dirty="0">
                <a:solidFill>
                  <a:schemeClr val="dk1"/>
                </a:solidFill>
                <a:highlight>
                  <a:srgbClr val="FFFFFF"/>
                </a:highlight>
                <a:latin typeface="Courier New"/>
                <a:ea typeface="Courier New"/>
                <a:cs typeface="Courier New"/>
                <a:sym typeface="Courier New"/>
              </a:rPr>
              <a:t>(word =&gt; (</a:t>
            </a:r>
            <a:r>
              <a:rPr lang="en-US" sz="2000" b="1" dirty="0" err="1">
                <a:solidFill>
                  <a:schemeClr val="dk1"/>
                </a:solidFill>
                <a:highlight>
                  <a:srgbClr val="FFFFFF"/>
                </a:highlight>
                <a:latin typeface="Courier New"/>
                <a:ea typeface="Courier New"/>
                <a:cs typeface="Courier New"/>
                <a:sym typeface="Courier New"/>
              </a:rPr>
              <a:t>word.trim</a:t>
            </a:r>
            <a:r>
              <a:rPr lang="en-US" sz="20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wordCounts</a:t>
            </a:r>
            <a:r>
              <a:rPr lang="en-US" sz="2000" b="1" dirty="0">
                <a:solidFill>
                  <a:schemeClr val="dk1"/>
                </a:solidFill>
                <a:highlight>
                  <a:srgbClr val="FFFFFF"/>
                </a:highlight>
                <a:latin typeface="Courier New"/>
                <a:ea typeface="Courier New"/>
                <a:cs typeface="Courier New"/>
                <a:sym typeface="Courier New"/>
              </a:rPr>
              <a:t> = </a:t>
            </a:r>
            <a:r>
              <a:rPr lang="en-US" sz="2000" b="1" dirty="0" err="1">
                <a:solidFill>
                  <a:schemeClr val="dk1"/>
                </a:solidFill>
                <a:highlight>
                  <a:srgbClr val="FFFFFF"/>
                </a:highlight>
                <a:latin typeface="Courier New"/>
                <a:ea typeface="Courier New"/>
                <a:cs typeface="Courier New"/>
                <a:sym typeface="Courier New"/>
              </a:rPr>
              <a:t>pairs.reduceByKey</a:t>
            </a:r>
            <a:r>
              <a:rPr lang="en-US" sz="2000" b="1" dirty="0">
                <a:solidFill>
                  <a:schemeClr val="dk1"/>
                </a:solidFill>
                <a:highlight>
                  <a:srgbClr val="FFFFFF"/>
                </a:highlight>
                <a:latin typeface="Courier New"/>
                <a:ea typeface="Courier New"/>
                <a:cs typeface="Courier New"/>
                <a:sym typeface="Courier New"/>
              </a:rPr>
              <a:t>(_ + _)</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wordCounts.print</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Start the computation</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ssc.start</a:t>
            </a:r>
            <a:r>
              <a:rPr lang="en-US" sz="2000" b="1" dirty="0">
                <a:solidFill>
                  <a:schemeClr val="dk1"/>
                </a:solidFill>
                <a:highlight>
                  <a:srgbClr val="FFFFFF"/>
                </a:highlight>
                <a:latin typeface="Courier New"/>
                <a:ea typeface="Courier New"/>
                <a:cs typeface="Courier New"/>
                <a:sym typeface="Courier New"/>
              </a:rPr>
              <a:t>()</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Wait for the application to terminate</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ssc.awaitTermination</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err="1">
                <a:solidFill>
                  <a:srgbClr val="008000"/>
                </a:solidFill>
                <a:highlight>
                  <a:srgbClr val="FFFFFF"/>
                </a:highlight>
                <a:latin typeface="Courier New"/>
                <a:ea typeface="Courier New"/>
                <a:cs typeface="Courier New"/>
                <a:sym typeface="Courier New"/>
              </a:rPr>
              <a:t>ssc.stop</a:t>
            </a:r>
            <a:r>
              <a:rPr lang="en-US" sz="2000" b="1" i="1" dirty="0">
                <a:solidFill>
                  <a:srgbClr val="008000"/>
                </a:solidFill>
                <a:highlight>
                  <a:srgbClr val="FFFFFF"/>
                </a:highlight>
                <a:latin typeface="Courier New"/>
                <a:ea typeface="Courier New"/>
                <a:cs typeface="Courier New"/>
                <a:sym typeface="Courier New"/>
              </a:rPr>
              <a:t>() </a:t>
            </a:r>
            <a:r>
              <a:rPr lang="en-US" sz="2000" b="1" i="1" dirty="0" smtClean="0">
                <a:solidFill>
                  <a:srgbClr val="008000"/>
                </a:solidFill>
                <a:highlight>
                  <a:srgbClr val="FFFFFF"/>
                </a:highlight>
                <a:latin typeface="Courier New"/>
                <a:ea typeface="Courier New"/>
                <a:cs typeface="Courier New"/>
                <a:sym typeface="Courier New"/>
              </a:rPr>
              <a:t>forces application to stop</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20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10281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File Streams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a:solidFill>
                  <a:schemeClr val="dk1"/>
                </a:solidFill>
                <a:ea typeface="Courier New"/>
                <a:cs typeface="Courier New"/>
                <a:sym typeface="Courier New"/>
              </a:rPr>
              <a:t>Besides sockets, the </a:t>
            </a:r>
            <a:r>
              <a:rPr lang="en-US" sz="2800" dirty="0" err="1">
                <a:solidFill>
                  <a:schemeClr val="dk1"/>
                </a:solidFill>
                <a:ea typeface="Courier New"/>
                <a:cs typeface="Courier New"/>
                <a:sym typeface="Courier New"/>
              </a:rPr>
              <a:t>StreamingContext</a:t>
            </a:r>
            <a:r>
              <a:rPr lang="en-US" sz="2800" dirty="0">
                <a:solidFill>
                  <a:schemeClr val="dk1"/>
                </a:solidFill>
                <a:ea typeface="Courier New"/>
                <a:cs typeface="Courier New"/>
                <a:sym typeface="Courier New"/>
              </a:rPr>
              <a:t> API provides methods for creating </a:t>
            </a:r>
            <a:r>
              <a:rPr lang="en-US" sz="2800" dirty="0" err="1">
                <a:solidFill>
                  <a:schemeClr val="dk1"/>
                </a:solidFill>
                <a:ea typeface="Courier New"/>
                <a:cs typeface="Courier New"/>
                <a:sym typeface="Courier New"/>
              </a:rPr>
              <a:t>DStreams</a:t>
            </a:r>
            <a:r>
              <a:rPr lang="en-US" sz="2800" dirty="0">
                <a:solidFill>
                  <a:schemeClr val="dk1"/>
                </a:solidFill>
                <a:ea typeface="Courier New"/>
                <a:cs typeface="Courier New"/>
                <a:sym typeface="Courier New"/>
              </a:rPr>
              <a:t> from </a:t>
            </a:r>
            <a:r>
              <a:rPr lang="en-US" sz="2800" dirty="0" smtClean="0">
                <a:solidFill>
                  <a:schemeClr val="dk1"/>
                </a:solidFill>
                <a:ea typeface="Courier New"/>
                <a:cs typeface="Courier New"/>
                <a:sym typeface="Courier New"/>
              </a:rPr>
              <a:t>files</a:t>
            </a:r>
          </a:p>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Reading </a:t>
            </a:r>
            <a:r>
              <a:rPr lang="en-US" sz="2800" dirty="0">
                <a:solidFill>
                  <a:schemeClr val="dk1"/>
                </a:solidFill>
              </a:rPr>
              <a:t>data from files on any file system compatible with the HDFS API (that is, HDFS, S3, NFS, etc</a:t>
            </a:r>
            <a:r>
              <a:rPr lang="en-US" sz="2800" dirty="0" smtClean="0">
                <a:solidFill>
                  <a:schemeClr val="dk1"/>
                </a:solidFill>
              </a:rPr>
              <a:t>.)</a:t>
            </a:r>
            <a:endParaRPr lang="en-US" sz="28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a:solidFill>
                  <a:schemeClr val="dk1"/>
                </a:solidFill>
              </a:rPr>
              <a:t>Spark Streaming will monitor a directory and process any files created in that </a:t>
            </a:r>
            <a:r>
              <a:rPr lang="en-US" sz="2800" dirty="0" smtClean="0">
                <a:solidFill>
                  <a:schemeClr val="dk1"/>
                </a:solidFill>
              </a:rPr>
              <a:t>directory</a:t>
            </a: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85743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20261">
              <a:lnSpc>
                <a:spcPct val="115000"/>
              </a:lnSpc>
              <a:spcAft>
                <a:spcPts val="0"/>
              </a:spcAft>
              <a:buClr>
                <a:schemeClr val="dk1"/>
              </a:buClr>
            </a:pPr>
            <a:r>
              <a:rPr lang="en-US" sz="2400" dirty="0">
                <a:solidFill>
                  <a:schemeClr val="dk1"/>
                </a:solidFill>
              </a:rPr>
              <a:t>A streaming application must be resilient to </a:t>
            </a:r>
            <a:r>
              <a:rPr lang="en-US" sz="2400" dirty="0" smtClean="0">
                <a:solidFill>
                  <a:schemeClr val="dk1"/>
                </a:solidFill>
              </a:rPr>
              <a:t>failures</a:t>
            </a:r>
          </a:p>
          <a:p>
            <a:pPr marL="378013" indent="-320261">
              <a:lnSpc>
                <a:spcPct val="115000"/>
              </a:lnSpc>
              <a:spcAft>
                <a:spcPts val="0"/>
              </a:spcAft>
              <a:buClr>
                <a:schemeClr val="dk1"/>
              </a:buClr>
            </a:pPr>
            <a:r>
              <a:rPr lang="en-US" sz="2400" dirty="0" smtClean="0">
                <a:solidFill>
                  <a:schemeClr val="dk1"/>
                </a:solidFill>
              </a:rPr>
              <a:t>Two types of check-points</a:t>
            </a:r>
            <a:endParaRPr lang="en-US" sz="2400" dirty="0">
              <a:solidFill>
                <a:schemeClr val="dk1"/>
              </a:solidFill>
            </a:endParaRPr>
          </a:p>
          <a:p>
            <a:pPr marL="789165" lvl="1" indent="-342900">
              <a:lnSpc>
                <a:spcPct val="115000"/>
              </a:lnSpc>
              <a:spcAft>
                <a:spcPts val="0"/>
              </a:spcAft>
              <a:buClr>
                <a:schemeClr val="dk1"/>
              </a:buClr>
              <a:buFont typeface="Arial" panose="020B0604020202020204" pitchFamily="34" charset="0"/>
              <a:buChar char="•"/>
            </a:pPr>
            <a:r>
              <a:rPr lang="en-US" sz="2400" b="1" dirty="0" smtClean="0">
                <a:solidFill>
                  <a:schemeClr val="dk1"/>
                </a:solidFill>
              </a:rPr>
              <a:t>Metadata 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information regarding the streaming </a:t>
            </a:r>
            <a:r>
              <a:rPr lang="en-US" sz="2000" dirty="0">
                <a:solidFill>
                  <a:schemeClr val="dk1"/>
                </a:solidFill>
              </a:rPr>
              <a:t>computation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Recovery from failures</a:t>
            </a:r>
          </a:p>
          <a:p>
            <a:pPr marL="1230783" lvl="2" indent="-28575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Configuration, operations, incomplete </a:t>
            </a:r>
            <a:r>
              <a:rPr lang="en-US" sz="2000" dirty="0">
                <a:solidFill>
                  <a:schemeClr val="dk1"/>
                </a:solidFill>
              </a:rPr>
              <a:t>batches</a:t>
            </a:r>
          </a:p>
          <a:p>
            <a:pPr marL="789165" lvl="1" indent="-342900">
              <a:lnSpc>
                <a:spcPct val="115000"/>
              </a:lnSpc>
              <a:spcAft>
                <a:spcPts val="0"/>
              </a:spcAft>
              <a:buClr>
                <a:schemeClr val="dk1"/>
              </a:buClr>
              <a:buFont typeface="Arial" panose="020B0604020202020204" pitchFamily="34" charset="0"/>
              <a:buChar char="•"/>
            </a:pPr>
            <a:r>
              <a:rPr lang="en-US" sz="2400" b="1" dirty="0">
                <a:solidFill>
                  <a:schemeClr val="dk1"/>
                </a:solidFill>
              </a:rPr>
              <a:t>Data </a:t>
            </a:r>
            <a:r>
              <a:rPr lang="en-US" sz="2400" b="1" dirty="0" smtClean="0">
                <a:solidFill>
                  <a:schemeClr val="dk1"/>
                </a:solidFill>
              </a:rPr>
              <a:t>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generated </a:t>
            </a:r>
            <a:r>
              <a:rPr lang="en-US" sz="2000" dirty="0">
                <a:solidFill>
                  <a:schemeClr val="dk1"/>
                </a:solidFill>
              </a:rPr>
              <a:t>RDDs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This </a:t>
            </a:r>
            <a:r>
              <a:rPr lang="en-US" sz="2000" dirty="0">
                <a:solidFill>
                  <a:schemeClr val="dk1"/>
                </a:solidFill>
              </a:rPr>
              <a:t>is necessary in some </a:t>
            </a:r>
            <a:r>
              <a:rPr lang="en-US" sz="2000" dirty="0" err="1" smtClean="0">
                <a:solidFill>
                  <a:schemeClr val="dk1"/>
                </a:solidFill>
              </a:rPr>
              <a:t>stateful</a:t>
            </a:r>
            <a:r>
              <a:rPr lang="en-US" sz="2000" dirty="0" smtClean="0">
                <a:solidFill>
                  <a:schemeClr val="dk1"/>
                </a:solidFill>
              </a:rPr>
              <a:t> transformations</a:t>
            </a:r>
            <a:endParaRPr lang="en-US" sz="20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50660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Transformations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15000"/>
              </a:lnSpc>
              <a:spcAft>
                <a:spcPts val="0"/>
              </a:spcAft>
              <a:buFont typeface="Arial" panose="020B0604020202020204" pitchFamily="34" charset="0"/>
              <a:buChar char="•"/>
            </a:pPr>
            <a:r>
              <a:rPr lang="en-US" sz="2400" dirty="0" err="1">
                <a:solidFill>
                  <a:schemeClr val="dk1"/>
                </a:solidFill>
              </a:rPr>
              <a:t>DStreams</a:t>
            </a:r>
            <a:r>
              <a:rPr lang="en-US" sz="2400" dirty="0">
                <a:solidFill>
                  <a:schemeClr val="dk1"/>
                </a:solidFill>
              </a:rPr>
              <a:t> support  </a:t>
            </a:r>
            <a:r>
              <a:rPr lang="en-US" sz="2400" dirty="0" smtClean="0">
                <a:solidFill>
                  <a:schemeClr val="dk1"/>
                </a:solidFill>
              </a:rPr>
              <a:t>most of the RDD transformations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buFont typeface="Arial" panose="020B0604020202020204" pitchFamily="34" charset="0"/>
              <a:buChar char="•"/>
            </a:pPr>
            <a:r>
              <a:rPr lang="en-US" sz="2400" dirty="0" smtClean="0">
                <a:solidFill>
                  <a:schemeClr val="dk1"/>
                </a:solidFill>
              </a:rPr>
              <a:t>Also introduces special transformations related to state &amp; windows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sp>
        <p:nvSpPr>
          <p:cNvPr id="7" name="Shape 2146"/>
          <p:cNvSpPr txBox="1"/>
          <p:nvPr/>
        </p:nvSpPr>
        <p:spPr>
          <a:xfrm>
            <a:off x="2074540" y="2787050"/>
            <a:ext cx="4785568" cy="2418953"/>
          </a:xfrm>
          <a:prstGeom prst="rect">
            <a:avLst/>
          </a:prstGeom>
          <a:noFill/>
          <a:ln>
            <a:noFill/>
          </a:ln>
        </p:spPr>
        <p:txBody>
          <a:bodyPr lIns="75592" tIns="75592" rIns="75592" bIns="75592" anchor="t" anchorCtr="0">
            <a:noAutofit/>
          </a:bodyPr>
          <a:lstStyle/>
          <a:p>
            <a:pPr marL="378013">
              <a:lnSpc>
                <a:spcPct val="115000"/>
              </a:lnSpc>
              <a:spcBef>
                <a:spcPts val="0"/>
              </a:spcBef>
            </a:pPr>
            <a:r>
              <a:rPr lang="en-US" sz="2150" b="1" dirty="0">
                <a:solidFill>
                  <a:srgbClr val="0070C0"/>
                </a:solidFill>
                <a:highlight>
                  <a:srgbClr val="FFFFFF"/>
                </a:highlight>
              </a:rPr>
              <a:t>                       Map </a:t>
            </a:r>
          </a:p>
          <a:p>
            <a:pPr marL="756026" indent="378013">
              <a:lnSpc>
                <a:spcPct val="115000"/>
              </a:lnSpc>
              <a:spcBef>
                <a:spcPts val="0"/>
              </a:spcBef>
            </a:pPr>
            <a:r>
              <a:rPr lang="en-US" sz="2150" b="1" dirty="0" err="1">
                <a:solidFill>
                  <a:srgbClr val="0070C0"/>
                </a:solidFill>
                <a:highlight>
                  <a:srgbClr val="FFFFFF"/>
                </a:highlight>
              </a:rPr>
              <a:t>flatMap</a:t>
            </a:r>
            <a:r>
              <a:rPr lang="en-US" sz="2150" b="1" dirty="0">
                <a:solidFill>
                  <a:srgbClr val="0070C0"/>
                </a:solidFill>
                <a:highlight>
                  <a:srgbClr val="FFFFFF"/>
                </a:highlight>
              </a:rPr>
              <a:t> 		   filter 	</a:t>
            </a:r>
          </a:p>
          <a:p>
            <a:pPr>
              <a:lnSpc>
                <a:spcPct val="115000"/>
              </a:lnSpc>
              <a:spcBef>
                <a:spcPts val="0"/>
              </a:spcBef>
            </a:pPr>
            <a:r>
              <a:rPr lang="en-US" sz="2150" b="1" dirty="0">
                <a:solidFill>
                  <a:srgbClr val="0070C0"/>
                </a:solidFill>
                <a:highlight>
                  <a:srgbClr val="FFFFFF"/>
                </a:highlight>
              </a:rPr>
              <a:t>       repartition       </a:t>
            </a:r>
            <a:r>
              <a:rPr lang="en-US" sz="2150" b="1" dirty="0" err="1">
                <a:solidFill>
                  <a:srgbClr val="0070C0"/>
                </a:solidFill>
                <a:highlight>
                  <a:srgbClr val="FFFFFF"/>
                </a:highlight>
              </a:rPr>
              <a:t>countByValue</a:t>
            </a:r>
            <a:endParaRPr lang="en-US" sz="2150" b="1" dirty="0">
              <a:solidFill>
                <a:srgbClr val="0070C0"/>
              </a:solidFill>
              <a:highlight>
                <a:srgbClr val="FFFFFF"/>
              </a:highlight>
            </a:endParaRPr>
          </a:p>
          <a:p>
            <a:pPr marL="756026">
              <a:lnSpc>
                <a:spcPct val="115000"/>
              </a:lnSpc>
              <a:spcBef>
                <a:spcPts val="0"/>
              </a:spcBef>
            </a:pPr>
            <a:r>
              <a:rPr lang="en-US" sz="2150" b="1" dirty="0">
                <a:solidFill>
                  <a:srgbClr val="0070C0"/>
                </a:solidFill>
                <a:highlight>
                  <a:srgbClr val="FFFFFF"/>
                </a:highlight>
              </a:rPr>
              <a:t>count      reduce     union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reduceByKey</a:t>
            </a:r>
            <a:r>
              <a:rPr lang="en-US" sz="2150" b="1" dirty="0">
                <a:solidFill>
                  <a:srgbClr val="0070C0"/>
                </a:solidFill>
                <a:highlight>
                  <a:srgbClr val="FFFFFF"/>
                </a:highlight>
              </a:rPr>
              <a:t> 	  join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cogroup</a:t>
            </a:r>
            <a:endParaRPr lang="en-US" sz="2150" b="1" dirty="0">
              <a:solidFill>
                <a:srgbClr val="0070C0"/>
              </a:solidFill>
              <a:highlight>
                <a:srgbClr val="FFFFFF"/>
              </a:highlight>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68968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dirty="0">
                <a:solidFill>
                  <a:srgbClr val="CC0000"/>
                </a:solidFill>
                <a:latin typeface="+mn-lt"/>
              </a:rPr>
              <a:t>Stateless v</a:t>
            </a:r>
            <a:r>
              <a:rPr lang="en-GB" altLang="fi-FI" sz="4000" dirty="0" smtClean="0">
                <a:solidFill>
                  <a:srgbClr val="CC0000"/>
                </a:solidFill>
                <a:latin typeface="+mn-lt"/>
              </a:rPr>
              <a:t>s </a:t>
            </a:r>
            <a:r>
              <a:rPr lang="en-GB" altLang="fi-FI" sz="4000" dirty="0" err="1" smtClean="0">
                <a:solidFill>
                  <a:srgbClr val="CC0000"/>
                </a:solidFill>
                <a:latin typeface="+mn-lt"/>
              </a:rPr>
              <a:t>Stateful</a:t>
            </a:r>
            <a:r>
              <a:rPr lang="en-GB" altLang="fi-FI" sz="4000" dirty="0" smtClean="0">
                <a:solidFill>
                  <a:srgbClr val="CC0000"/>
                </a:solidFill>
                <a:latin typeface="+mn-lt"/>
              </a:rPr>
              <a:t> Operations</a:t>
            </a:r>
            <a:endParaRPr lang="en-GB" altLang="fi-FI" sz="4000" dirty="0">
              <a:solidFill>
                <a:srgbClr val="CC0000"/>
              </a:solidFill>
              <a:latin typeface="+mn-lt"/>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By </a:t>
            </a:r>
            <a:r>
              <a:rPr lang="en-US" sz="2800" dirty="0">
                <a:solidFill>
                  <a:schemeClr val="dk1"/>
                </a:solidFill>
              </a:rPr>
              <a:t>design streaming operators are </a:t>
            </a:r>
            <a:r>
              <a:rPr lang="en-US" sz="2800" dirty="0" smtClean="0">
                <a:solidFill>
                  <a:schemeClr val="dk1"/>
                </a:solidFill>
              </a:rPr>
              <a:t>stateless</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t</a:t>
            </a:r>
            <a:r>
              <a:rPr lang="en-US" sz="2400" dirty="0" smtClean="0">
                <a:solidFill>
                  <a:schemeClr val="dk1"/>
                </a:solidFill>
              </a:rPr>
              <a:t>hey know </a:t>
            </a:r>
            <a:r>
              <a:rPr lang="en-US" sz="2400" dirty="0">
                <a:solidFill>
                  <a:schemeClr val="dk1"/>
                </a:solidFill>
              </a:rPr>
              <a:t>nothing about </a:t>
            </a:r>
            <a:r>
              <a:rPr lang="en-US" sz="2400" dirty="0" smtClean="0">
                <a:solidFill>
                  <a:schemeClr val="dk1"/>
                </a:solidFill>
              </a:rPr>
              <a:t>any </a:t>
            </a:r>
            <a:r>
              <a:rPr lang="en-US" sz="2400" dirty="0">
                <a:solidFill>
                  <a:schemeClr val="dk1"/>
                </a:solidFill>
              </a:rPr>
              <a:t>previous </a:t>
            </a:r>
            <a:r>
              <a:rPr lang="en-US" sz="2400" dirty="0" smtClean="0">
                <a:solidFill>
                  <a:schemeClr val="dk1"/>
                </a:solidFill>
              </a:rPr>
              <a:t>batches</a:t>
            </a: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err="1" smtClean="0">
                <a:solidFill>
                  <a:schemeClr val="dk1"/>
                </a:solidFill>
              </a:rPr>
              <a:t>Stateful</a:t>
            </a:r>
            <a:r>
              <a:rPr lang="en-US" sz="2800" dirty="0" smtClean="0">
                <a:solidFill>
                  <a:schemeClr val="dk1"/>
                </a:solidFill>
              </a:rPr>
              <a:t> </a:t>
            </a:r>
            <a:r>
              <a:rPr lang="en-US" sz="2800" dirty="0">
                <a:solidFill>
                  <a:schemeClr val="dk1"/>
                </a:solidFill>
              </a:rPr>
              <a:t>operations have a dependency on previous batches of </a:t>
            </a:r>
            <a:r>
              <a:rPr lang="en-US" sz="2800" dirty="0" smtClean="0">
                <a:solidFill>
                  <a:schemeClr val="dk1"/>
                </a:solidFill>
              </a:rPr>
              <a:t>data</a:t>
            </a:r>
          </a:p>
          <a:p>
            <a:pPr marL="795452" lvl="1">
              <a:lnSpc>
                <a:spcPct val="115000"/>
              </a:lnSpc>
              <a:spcAft>
                <a:spcPts val="0"/>
              </a:spcAft>
              <a:buClr>
                <a:schemeClr val="dk1"/>
              </a:buClr>
              <a:buFont typeface="Arial" panose="020B0604020202020204" pitchFamily="34" charset="0"/>
              <a:buChar char="•"/>
            </a:pPr>
            <a:r>
              <a:rPr lang="en-US" sz="2400" dirty="0" smtClean="0">
                <a:solidFill>
                  <a:schemeClr val="dk1"/>
                </a:solidFill>
              </a:rPr>
              <a:t>continuously </a:t>
            </a:r>
            <a:r>
              <a:rPr lang="en-US" sz="2400" dirty="0">
                <a:solidFill>
                  <a:schemeClr val="dk1"/>
                </a:solidFill>
              </a:rPr>
              <a:t>accumulate metadata </a:t>
            </a:r>
            <a:r>
              <a:rPr lang="en-US" sz="2400" dirty="0" smtClean="0">
                <a:solidFill>
                  <a:schemeClr val="dk1"/>
                </a:solidFill>
              </a:rPr>
              <a:t>overtime</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d</a:t>
            </a:r>
            <a:r>
              <a:rPr lang="en-US" sz="2400" dirty="0" smtClean="0">
                <a:solidFill>
                  <a:schemeClr val="dk1"/>
                </a:solidFill>
              </a:rPr>
              <a:t>ata check-pointing is </a:t>
            </a:r>
            <a:r>
              <a:rPr lang="en-US" sz="2400" dirty="0">
                <a:solidFill>
                  <a:schemeClr val="dk1"/>
                </a:solidFill>
              </a:rPr>
              <a:t>used for saving the </a:t>
            </a:r>
            <a:r>
              <a:rPr lang="en-US" sz="2400" dirty="0" smtClean="0">
                <a:solidFill>
                  <a:schemeClr val="dk1"/>
                </a:solidFill>
              </a:rPr>
              <a:t>generated RDDs </a:t>
            </a:r>
            <a:r>
              <a:rPr lang="en-US" sz="2400" dirty="0">
                <a:solidFill>
                  <a:schemeClr val="dk1"/>
                </a:solidFill>
              </a:rPr>
              <a:t>to </a:t>
            </a:r>
            <a:r>
              <a:rPr lang="en-US" sz="2400" dirty="0" smtClean="0">
                <a:solidFill>
                  <a:schemeClr val="dk1"/>
                </a:solidFill>
              </a:rPr>
              <a:t>a reliable stage</a:t>
            </a: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3612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52502" indent="0">
              <a:lnSpc>
                <a:spcPct val="115000"/>
              </a:lnSpc>
              <a:spcAft>
                <a:spcPts val="0"/>
              </a:spcAft>
              <a:buClr>
                <a:schemeClr val="dk1"/>
              </a:buClr>
            </a:pPr>
            <a:r>
              <a:rPr lang="en-US" sz="2400" dirty="0">
                <a:solidFill>
                  <a:schemeClr val="dk1"/>
                </a:solidFill>
              </a:rPr>
              <a:t>A </a:t>
            </a:r>
            <a:r>
              <a:rPr lang="en-US" sz="2400" dirty="0" err="1">
                <a:solidFill>
                  <a:schemeClr val="dk1"/>
                </a:solidFill>
              </a:rPr>
              <a:t>stateful</a:t>
            </a:r>
            <a:r>
              <a:rPr lang="en-US" sz="2400" dirty="0">
                <a:solidFill>
                  <a:schemeClr val="dk1"/>
                </a:solidFill>
              </a:rPr>
              <a:t> operation that allows you to maintain arbitrary state while continuously updating </a:t>
            </a:r>
            <a:r>
              <a:rPr lang="en-US" sz="2400" dirty="0" smtClean="0">
                <a:solidFill>
                  <a:schemeClr val="dk1"/>
                </a:solidFill>
              </a:rPr>
              <a:t> it </a:t>
            </a:r>
            <a:r>
              <a:rPr lang="en-US" sz="2400" dirty="0">
                <a:solidFill>
                  <a:schemeClr val="dk1"/>
                </a:solidFill>
              </a:rPr>
              <a:t>with new </a:t>
            </a:r>
            <a:r>
              <a:rPr lang="en-US" sz="2400" dirty="0" smtClean="0">
                <a:solidFill>
                  <a:schemeClr val="dk1"/>
                </a:solidFill>
              </a:rPr>
              <a:t>information</a:t>
            </a:r>
          </a:p>
          <a:p>
            <a:pPr marL="52502" indent="0">
              <a:lnSpc>
                <a:spcPct val="115000"/>
              </a:lnSpc>
              <a:spcAft>
                <a:spcPts val="0"/>
              </a:spcAft>
              <a:buClr>
                <a:schemeClr val="dk1"/>
              </a:buClr>
            </a:pPr>
            <a:r>
              <a:rPr lang="en-US" sz="2400" dirty="0" smtClean="0">
                <a:solidFill>
                  <a:schemeClr val="dk1"/>
                </a:solidFill>
              </a:rPr>
              <a:t> </a:t>
            </a:r>
            <a:r>
              <a:rPr lang="en-US" sz="2400" u="sng" dirty="0" smtClean="0">
                <a:solidFill>
                  <a:schemeClr val="dk1"/>
                </a:solidFill>
              </a:rPr>
              <a:t>Three requirements:</a:t>
            </a:r>
            <a:endParaRPr lang="en-US" sz="2400" u="sng"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state - The state can be an arbitrary data type</a:t>
            </a: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a:t>
            </a:r>
            <a:r>
              <a:rPr lang="en-US" sz="2200" i="1" dirty="0">
                <a:solidFill>
                  <a:schemeClr val="dk1"/>
                </a:solidFill>
              </a:rPr>
              <a:t>state update function</a:t>
            </a:r>
            <a:r>
              <a:rPr lang="en-US" sz="2200" dirty="0">
                <a:solidFill>
                  <a:schemeClr val="dk1"/>
                </a:solidFill>
              </a:rPr>
              <a:t>” used for updating the current state using the previous state and the new values from an input </a:t>
            </a:r>
            <a:r>
              <a:rPr lang="en-US" sz="2200" dirty="0" smtClean="0">
                <a:solidFill>
                  <a:schemeClr val="dk1"/>
                </a:solidFill>
              </a:rPr>
              <a:t>stream</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Requires </a:t>
            </a:r>
            <a:r>
              <a:rPr lang="en-US" sz="2200" dirty="0" smtClean="0">
                <a:solidFill>
                  <a:schemeClr val="dk1"/>
                </a:solidFill>
              </a:rPr>
              <a:t>check-pointing </a:t>
            </a:r>
            <a:r>
              <a:rPr lang="en-US" sz="2200" dirty="0">
                <a:solidFill>
                  <a:schemeClr val="dk1"/>
                </a:solidFill>
              </a:rPr>
              <a:t>to be </a:t>
            </a:r>
            <a:r>
              <a:rPr lang="en-US" sz="2200" dirty="0" smtClean="0">
                <a:solidFill>
                  <a:schemeClr val="dk1"/>
                </a:solidFill>
              </a:rPr>
              <a:t>configured</a:t>
            </a:r>
          </a:p>
          <a:p>
            <a:pPr marL="52502" indent="0">
              <a:lnSpc>
                <a:spcPct val="115000"/>
              </a:lnSpc>
              <a:spcAft>
                <a:spcPts val="0"/>
              </a:spcAft>
              <a:buClr>
                <a:schemeClr val="dk1"/>
              </a:buClr>
            </a:pP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7122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StreamingContext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buClr>
                <a:schemeClr val="dk1"/>
              </a:buClr>
              <a:buSzPct val="61111"/>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Setting checkpoint directory in HDFS</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ssc.checkpoint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u="sng" dirty="0" err="1">
                <a:solidFill>
                  <a:srgbClr val="FF0000"/>
                </a:solidFill>
                <a:highlight>
                  <a:srgbClr val="FFFFFF"/>
                </a:highlight>
                <a:latin typeface="Courier New"/>
                <a:ea typeface="Courier New"/>
                <a:cs typeface="Courier New"/>
                <a:sym typeface="Courier New"/>
              </a:rPr>
              <a:t>hdfs</a:t>
            </a:r>
            <a:r>
              <a:rPr lang="en-US" sz="1800" b="1" u="sng" dirty="0">
                <a:solidFill>
                  <a:srgbClr val="FF0000"/>
                </a:solidFill>
                <a:highlight>
                  <a:srgbClr val="FFFFFF"/>
                </a:highlight>
                <a:latin typeface="Courier New"/>
                <a:ea typeface="Courier New"/>
                <a:cs typeface="Courier New"/>
                <a:sym typeface="Courier New"/>
              </a:rPr>
              <a:t>://139.91.183.88:9000/</a:t>
            </a:r>
            <a:r>
              <a:rPr lang="en-US" sz="1800" b="1" u="sng" dirty="0" err="1">
                <a:solidFill>
                  <a:srgbClr val="FF0000"/>
                </a:solidFill>
                <a:highlight>
                  <a:srgbClr val="FFFFFF"/>
                </a:highlight>
                <a:latin typeface="Courier New"/>
                <a:ea typeface="Courier New"/>
                <a:cs typeface="Courier New"/>
                <a:sym typeface="Courier New"/>
              </a:rPr>
              <a:t>checkpointDir</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i="1" dirty="0" smtClean="0">
                <a:solidFill>
                  <a:srgbClr val="008000"/>
                </a:solidFill>
                <a:highlight>
                  <a:srgbClr val="FFFFFF"/>
                </a:highlight>
                <a:latin typeface="Courier New"/>
                <a:ea typeface="Courier New"/>
                <a:cs typeface="Courier New"/>
                <a:sym typeface="Courier New"/>
              </a:rPr>
              <a:t>// apply it </a:t>
            </a:r>
            <a:r>
              <a:rPr lang="en-US" sz="1800" b="1" i="1" dirty="0">
                <a:solidFill>
                  <a:srgbClr val="008000"/>
                </a:solidFill>
                <a:highlight>
                  <a:srgbClr val="FFFFFF"/>
                </a:highlight>
                <a:latin typeface="Courier New"/>
                <a:ea typeface="Courier New"/>
                <a:cs typeface="Courier New"/>
                <a:sym typeface="Courier New"/>
              </a:rPr>
              <a:t>on a </a:t>
            </a:r>
            <a:r>
              <a:rPr lang="en-US" sz="1800" b="1" i="1" dirty="0" err="1">
                <a:solidFill>
                  <a:srgbClr val="008000"/>
                </a:solidFill>
                <a:highlight>
                  <a:srgbClr val="FFFFFF"/>
                </a:highlight>
                <a:latin typeface="Courier New"/>
                <a:ea typeface="Courier New"/>
                <a:cs typeface="Courier New"/>
                <a:sym typeface="Courier New"/>
              </a:rPr>
              <a:t>DStream</a:t>
            </a:r>
            <a:r>
              <a:rPr lang="en-US" sz="1800" b="1" i="1" dirty="0">
                <a:solidFill>
                  <a:srgbClr val="008000"/>
                </a:solidFill>
                <a:highlight>
                  <a:srgbClr val="FFFFFF"/>
                </a:highlight>
                <a:latin typeface="Courier New"/>
                <a:ea typeface="Courier New"/>
                <a:cs typeface="Courier New"/>
                <a:sym typeface="Courier New"/>
              </a:rPr>
              <a:t> containing </a:t>
            </a:r>
            <a:r>
              <a:rPr lang="en-US" sz="1800" b="1" i="1" dirty="0" smtClean="0">
                <a:solidFill>
                  <a:srgbClr val="008000"/>
                </a:solidFill>
                <a:highlight>
                  <a:srgbClr val="FFFFFF"/>
                </a:highlight>
                <a:latin typeface="Courier New"/>
                <a:ea typeface="Courier New"/>
                <a:cs typeface="Courier New"/>
                <a:sym typeface="Courier New"/>
              </a:rPr>
              <a:t>pairs(word</a:t>
            </a:r>
            <a:r>
              <a:rPr lang="en-US" sz="1800" b="1" i="1" dirty="0">
                <a:solidFill>
                  <a:srgbClr val="008000"/>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def</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newValues</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Seq</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Option[</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Option[</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newValues.sum</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runningCount.getOrElse</a:t>
            </a:r>
            <a:r>
              <a:rPr lang="en-US" sz="1800" b="1" dirty="0">
                <a:solidFill>
                  <a:schemeClr val="dk1"/>
                </a:solidFill>
                <a:highlight>
                  <a:srgbClr val="FFFFFF"/>
                </a:highlight>
                <a:latin typeface="Courier New"/>
                <a:ea typeface="Courier New"/>
                <a:cs typeface="Courier New"/>
                <a:sym typeface="Courier New"/>
              </a:rPr>
              <a:t>(0)</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Some(</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lines = </a:t>
            </a:r>
            <a:r>
              <a:rPr lang="en-US" sz="1800" b="1" dirty="0" err="1">
                <a:solidFill>
                  <a:schemeClr val="dk1"/>
                </a:solidFill>
                <a:highlight>
                  <a:srgbClr val="FFFFFF"/>
                </a:highlight>
                <a:latin typeface="Courier New"/>
                <a:ea typeface="Courier New"/>
                <a:cs typeface="Courier New"/>
                <a:sym typeface="Courier New"/>
              </a:rPr>
              <a:t>ssc.socketTextStream</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"139.91.183.88"</a:t>
            </a:r>
            <a:r>
              <a:rPr lang="en-US" sz="1800" b="1" dirty="0">
                <a:solidFill>
                  <a:schemeClr val="dk1"/>
                </a:solidFill>
                <a:highlight>
                  <a:srgbClr val="FFFFFF"/>
                </a:highlight>
                <a:latin typeface="Courier New"/>
                <a:ea typeface="Courier New"/>
                <a:cs typeface="Courier New"/>
                <a:sym typeface="Courier New"/>
              </a:rPr>
              <a:t>, 9990)</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words = </a:t>
            </a:r>
            <a:r>
              <a:rPr lang="en-US" sz="1800" b="1" dirty="0" err="1">
                <a:solidFill>
                  <a:schemeClr val="dk1"/>
                </a:solidFill>
                <a:highlight>
                  <a:srgbClr val="FFFFFF"/>
                </a:highlight>
                <a:latin typeface="Courier New"/>
                <a:ea typeface="Courier New"/>
                <a:cs typeface="Courier New"/>
                <a:sym typeface="Courier New"/>
              </a:rPr>
              <a:t>lines.flatMap</a:t>
            </a:r>
            <a:r>
              <a:rPr lang="en-US" sz="1800" b="1" dirty="0">
                <a:solidFill>
                  <a:schemeClr val="dk1"/>
                </a:solidFill>
                <a:highlight>
                  <a:srgbClr val="FFFFFF"/>
                </a:highlight>
                <a:latin typeface="Courier New"/>
                <a:ea typeface="Courier New"/>
                <a:cs typeface="Courier New"/>
                <a:sym typeface="Courier New"/>
              </a:rPr>
              <a:t>(_.split(</a:t>
            </a:r>
            <a:r>
              <a:rPr lang="en-US" sz="1800" b="1" dirty="0">
                <a:solidFill>
                  <a:srgbClr val="FF000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pairs = </a:t>
            </a:r>
            <a:r>
              <a:rPr lang="en-US" sz="1800" b="1" dirty="0" err="1">
                <a:solidFill>
                  <a:schemeClr val="dk1"/>
                </a:solidFill>
                <a:highlight>
                  <a:srgbClr val="FFFFFF"/>
                </a:highlight>
                <a:latin typeface="Courier New"/>
                <a:ea typeface="Courier New"/>
                <a:cs typeface="Courier New"/>
                <a:sym typeface="Courier New"/>
              </a:rPr>
              <a:t>words.map</a:t>
            </a:r>
            <a:r>
              <a:rPr lang="en-US" sz="1800" b="1" dirty="0">
                <a:solidFill>
                  <a:schemeClr val="dk1"/>
                </a:solidFill>
                <a:highlight>
                  <a:srgbClr val="FFFFFF"/>
                </a:highlight>
                <a:latin typeface="Courier New"/>
                <a:ea typeface="Courier New"/>
                <a:cs typeface="Courier New"/>
                <a:sym typeface="Courier New"/>
              </a:rPr>
              <a:t>(word =&gt; (</a:t>
            </a:r>
            <a:r>
              <a:rPr lang="en-US" sz="1800" b="1" dirty="0" err="1">
                <a:solidFill>
                  <a:schemeClr val="dk1"/>
                </a:solidFill>
                <a:highlight>
                  <a:srgbClr val="FFFFFF"/>
                </a:highlight>
                <a:latin typeface="Courier New"/>
                <a:ea typeface="Courier New"/>
                <a:cs typeface="Courier New"/>
                <a:sym typeface="Courier New"/>
              </a:rPr>
              <a:t>word.trim</a:t>
            </a:r>
            <a:r>
              <a:rPr lang="en-US" sz="18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runningCounts</a:t>
            </a:r>
            <a:r>
              <a:rPr lang="en-US" sz="1800" b="1" dirty="0">
                <a:solidFill>
                  <a:schemeClr val="dk1"/>
                </a:solidFill>
                <a:highlight>
                  <a:srgbClr val="FFFFFF"/>
                </a:highlight>
                <a:latin typeface="Courier New"/>
                <a:ea typeface="Courier New"/>
                <a:cs typeface="Courier New"/>
                <a:sym typeface="Courier New"/>
              </a:rPr>
              <a:t> = </a:t>
            </a:r>
            <a:r>
              <a:rPr lang="en-US" sz="1800" b="1" dirty="0" err="1" smtClean="0">
                <a:solidFill>
                  <a:schemeClr val="dk1"/>
                </a:solidFill>
                <a:highlight>
                  <a:srgbClr val="FFFFFF"/>
                </a:highlight>
                <a:latin typeface="Courier New"/>
                <a:ea typeface="Courier New"/>
                <a:cs typeface="Courier New"/>
                <a:sym typeface="Courier New"/>
              </a:rPr>
              <a:t>pairs.updateStateByKey</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 _)</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runningCounts.print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ssc.start</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Start the computation</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ssc.awaitTermination</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Wait for the computation </a:t>
            </a:r>
            <a:r>
              <a:rPr lang="en-US" sz="1800" b="1" i="1" dirty="0" smtClean="0">
                <a:solidFill>
                  <a:srgbClr val="008000"/>
                </a:solidFill>
                <a:highlight>
                  <a:srgbClr val="FFFFFF"/>
                </a:highlight>
                <a:latin typeface="Courier New"/>
                <a:ea typeface="Courier New"/>
                <a:cs typeface="Courier New"/>
                <a:sym typeface="Courier New"/>
              </a:rPr>
              <a:t>to finish</a:t>
            </a:r>
            <a:endParaRPr lang="en-US" sz="18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5422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Example</a:t>
            </a:r>
          </a:p>
        </p:txBody>
      </p:sp>
      <p:sp>
        <p:nvSpPr>
          <p:cNvPr id="6" name="Shape 2196"/>
          <p:cNvSpPr txBox="1">
            <a:spLocks/>
          </p:cNvSpPr>
          <p:nvPr/>
        </p:nvSpPr>
        <p:spPr bwMode="auto">
          <a:xfrm>
            <a:off x="343627" y="1274763"/>
            <a:ext cx="4693295" cy="5248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1.	this is spark tutorial</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t1</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(spark,1)</a:t>
            </a:r>
          </a:p>
          <a:p>
            <a:pPr>
              <a:lnSpc>
                <a:spcPct val="100000"/>
              </a:lnSpc>
              <a:spcBef>
                <a:spcPts val="0"/>
              </a:spcBef>
              <a:spcAft>
                <a:spcPts val="0"/>
              </a:spcAft>
            </a:pPr>
            <a:endParaRPr lang="en-US" sz="1800" b="1" dirty="0" smtClean="0">
              <a:solidFill>
                <a:schemeClr val="dk1"/>
              </a:solidFill>
            </a:endParaRPr>
          </a:p>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2.	spark is fast</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t2</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(spark,2)</a:t>
            </a:r>
            <a:endParaRPr lang="en-US" sz="1800" b="1" dirty="0">
              <a:solidFill>
                <a:schemeClr val="dk1"/>
              </a:solidFill>
            </a:endParaRPr>
          </a:p>
        </p:txBody>
      </p:sp>
      <p:sp>
        <p:nvSpPr>
          <p:cNvPr id="7" name="Shape 2197"/>
          <p:cNvSpPr txBox="1">
            <a:spLocks/>
          </p:cNvSpPr>
          <p:nvPr/>
        </p:nvSpPr>
        <p:spPr bwMode="auto">
          <a:xfrm>
            <a:off x="5045075" y="1274763"/>
            <a:ext cx="4699992" cy="376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3.	apache spark</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t3</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(apache,1)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(spark,3)</a:t>
            </a:r>
          </a:p>
          <a:p>
            <a:pPr>
              <a:lnSpc>
                <a:spcPct val="100000"/>
              </a:lnSpc>
              <a:spcBef>
                <a:spcPts val="0"/>
              </a:spcBef>
              <a:spcAft>
                <a:spcPts val="0"/>
              </a:spcAft>
            </a:pPr>
            <a:endParaRPr lang="en-US" sz="1800" b="1" dirty="0">
              <a:solidFill>
                <a:schemeClr val="dk1"/>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1824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A stateless operation that </a:t>
            </a:r>
            <a:r>
              <a:rPr lang="en-US" sz="2400" dirty="0">
                <a:solidFill>
                  <a:schemeClr val="dk1"/>
                </a:solidFill>
                <a:latin typeface="+mj-lt"/>
                <a:ea typeface="Courier New"/>
                <a:cs typeface="Courier New"/>
                <a:sym typeface="Courier New"/>
              </a:rPr>
              <a:t>allows arbitrary RDD-to-RDD functions </a:t>
            </a:r>
            <a:r>
              <a:rPr lang="en-US" sz="2400" dirty="0" smtClean="0">
                <a:solidFill>
                  <a:schemeClr val="dk1"/>
                </a:solidFill>
                <a:latin typeface="+mj-lt"/>
                <a:ea typeface="Courier New"/>
                <a:cs typeface="Courier New"/>
                <a:sym typeface="Courier New"/>
              </a:rPr>
              <a:t>to be </a:t>
            </a:r>
            <a:r>
              <a:rPr lang="en-US" sz="2400" dirty="0">
                <a:solidFill>
                  <a:schemeClr val="dk1"/>
                </a:solidFill>
                <a:latin typeface="+mj-lt"/>
                <a:ea typeface="Courier New"/>
                <a:cs typeface="Courier New"/>
                <a:sym typeface="Courier New"/>
              </a:rPr>
              <a:t>applied on a </a:t>
            </a:r>
            <a:r>
              <a:rPr lang="en-US" sz="2400" dirty="0" err="1" smtClean="0">
                <a:solidFill>
                  <a:schemeClr val="dk1"/>
                </a:solidFill>
                <a:latin typeface="+mj-lt"/>
                <a:ea typeface="Courier New"/>
                <a:cs typeface="Courier New"/>
                <a:sym typeface="Courier New"/>
              </a:rPr>
              <a:t>Dstream</a:t>
            </a:r>
            <a:endParaRPr lang="en-US" sz="2400" dirty="0" smtClean="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It </a:t>
            </a:r>
            <a:r>
              <a:rPr lang="en-US" sz="2400" dirty="0">
                <a:solidFill>
                  <a:schemeClr val="dk1"/>
                </a:solidFill>
                <a:latin typeface="+mj-lt"/>
                <a:ea typeface="Courier New"/>
                <a:cs typeface="Courier New"/>
                <a:sym typeface="Courier New"/>
              </a:rPr>
              <a:t>can be used to apply any RDD operation that is not exposed in the </a:t>
            </a:r>
            <a:r>
              <a:rPr lang="en-US" sz="2400" dirty="0" err="1">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API</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spcAft>
                <a:spcPts val="0"/>
              </a:spcAft>
              <a:buClr>
                <a:schemeClr val="dk1"/>
              </a:buClr>
              <a:buSzPct val="50000"/>
            </a:pPr>
            <a:r>
              <a:rPr lang="en-US" sz="2400" b="1" dirty="0" smtClean="0">
                <a:solidFill>
                  <a:schemeClr val="dk1"/>
                </a:solidFill>
              </a:rPr>
              <a:t>Example:</a:t>
            </a:r>
            <a:endParaRPr lang="en-US" sz="2400" b="1" dirty="0">
              <a:solidFill>
                <a:schemeClr val="dk1"/>
              </a:solidFill>
            </a:endParaRP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dataset: RDD[String, String] = … </a:t>
            </a:r>
            <a:r>
              <a:rPr lang="en-US" sz="2400" b="1" i="1" dirty="0">
                <a:solidFill>
                  <a:srgbClr val="008000"/>
                </a:solidFill>
                <a:latin typeface="Courier New"/>
                <a:ea typeface="Courier New"/>
                <a:cs typeface="Courier New"/>
                <a:sym typeface="Courier New"/>
              </a:rPr>
              <a:t>// RDD</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wordCounts</a:t>
            </a:r>
            <a:r>
              <a:rPr lang="en-US" sz="2400" b="1" dirty="0">
                <a:solidFill>
                  <a:schemeClr val="dk1"/>
                </a:solidFill>
                <a:latin typeface="Courier New"/>
                <a:ea typeface="Courier New"/>
                <a:cs typeface="Courier New"/>
                <a:sym typeface="Courier New"/>
              </a:rPr>
              <a:t> = … </a:t>
            </a:r>
            <a:r>
              <a:rPr lang="en-US" sz="2400" b="1" i="1" dirty="0">
                <a:solidFill>
                  <a:srgbClr val="008000"/>
                </a:solidFill>
                <a:latin typeface="Courier New"/>
                <a:ea typeface="Courier New"/>
                <a:cs typeface="Courier New"/>
                <a:sym typeface="Courier New"/>
              </a:rPr>
              <a:t>// Stream from first example</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joinedStream</a:t>
            </a:r>
            <a:r>
              <a:rPr lang="en-US" sz="2400" b="1" dirty="0">
                <a:solidFill>
                  <a:schemeClr val="dk1"/>
                </a:solidFill>
                <a:latin typeface="Courier New"/>
                <a:ea typeface="Courier New"/>
                <a:cs typeface="Courier New"/>
                <a:sym typeface="Courier New"/>
              </a:rPr>
              <a:t> = </a:t>
            </a:r>
            <a:r>
              <a:rPr lang="en-US" sz="2400" b="1" dirty="0" err="1">
                <a:solidFill>
                  <a:schemeClr val="dk1"/>
                </a:solidFill>
                <a:latin typeface="Courier New"/>
                <a:ea typeface="Courier New"/>
                <a:cs typeface="Courier New"/>
                <a:sym typeface="Courier New"/>
              </a:rPr>
              <a:t>wordCounts.transform</a:t>
            </a:r>
            <a:r>
              <a:rPr lang="en-US" sz="2400" b="1" dirty="0">
                <a:solidFill>
                  <a:schemeClr val="dk1"/>
                </a:solidFill>
                <a:latin typeface="Courier New"/>
                <a:ea typeface="Courier New"/>
                <a:cs typeface="Courier New"/>
                <a:sym typeface="Courier New"/>
              </a:rPr>
              <a:t> </a:t>
            </a:r>
            <a:r>
              <a:rPr lang="en-US" sz="2400" b="1" dirty="0" smtClean="0">
                <a:solidFill>
                  <a:srgbClr val="004080"/>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a:p>
            <a:pPr>
              <a:lnSpc>
                <a:spcPct val="100000"/>
              </a:lnSpc>
              <a:spcBef>
                <a:spcPts val="0"/>
              </a:spcBef>
              <a:spcAft>
                <a:spcPts val="0"/>
              </a:spcAft>
              <a:buClr>
                <a:schemeClr val="dk1"/>
              </a:buClr>
              <a:buSzPct val="50000"/>
            </a:pPr>
            <a:r>
              <a:rPr lang="en-US" sz="2400" b="1" dirty="0">
                <a:solidFill>
                  <a:schemeClr val="dk1"/>
                </a:solidFill>
                <a:latin typeface="Courier New"/>
                <a:ea typeface="Courier New"/>
                <a:cs typeface="Courier New"/>
                <a:sym typeface="Courier New"/>
              </a:rPr>
              <a:t>	</a:t>
            </a:r>
            <a:r>
              <a:rPr lang="en-US" sz="2400" b="1" dirty="0" smtClean="0">
                <a:solidFill>
                  <a:schemeClr val="dk1"/>
                </a:solidFill>
                <a:latin typeface="Courier New"/>
                <a:ea typeface="Courier New"/>
                <a:cs typeface="Courier New"/>
                <a:sym typeface="Courier New"/>
              </a:rPr>
              <a:t>	 </a:t>
            </a:r>
            <a:r>
              <a:rPr lang="en-US" sz="2400" b="1" i="1" dirty="0">
                <a:solidFill>
                  <a:srgbClr val="008000"/>
                </a:solidFill>
                <a:latin typeface="Courier New"/>
                <a:ea typeface="Courier New"/>
                <a:cs typeface="Courier New"/>
                <a:sym typeface="Courier New"/>
              </a:rPr>
              <a:t>// </a:t>
            </a:r>
            <a:r>
              <a:rPr lang="en-US" sz="2400" b="1" i="1" dirty="0" smtClean="0">
                <a:solidFill>
                  <a:srgbClr val="008000"/>
                </a:solidFill>
                <a:latin typeface="Courier New"/>
                <a:ea typeface="Courier New"/>
                <a:cs typeface="Courier New"/>
                <a:sym typeface="Courier New"/>
              </a:rPr>
              <a:t>transform</a:t>
            </a:r>
            <a:endParaRPr lang="en-US" sz="2400" b="1" dirty="0">
              <a:solidFill>
                <a:schemeClr val="dk1"/>
              </a:solidFill>
              <a:latin typeface="Courier New"/>
              <a:ea typeface="Courier New"/>
              <a:cs typeface="Courier New"/>
              <a:sym typeface="Courier New"/>
            </a:endParaRPr>
          </a:p>
          <a:p>
            <a:pPr indent="320261">
              <a:lnSpc>
                <a:spcPct val="100000"/>
              </a:lnSpc>
              <a:spcBef>
                <a:spcPts val="0"/>
              </a:spcBef>
              <a:spcAft>
                <a:spcPts val="0"/>
              </a:spcAft>
              <a:buClr>
                <a:schemeClr val="dk1"/>
              </a:buClr>
              <a:buSzPct val="50000"/>
            </a:pPr>
            <a:r>
              <a:rPr lang="en-US" sz="2400" b="1" dirty="0" err="1">
                <a:solidFill>
                  <a:schemeClr val="dk1"/>
                </a:solidFill>
                <a:latin typeface="Courier New"/>
                <a:ea typeface="Courier New"/>
                <a:cs typeface="Courier New"/>
                <a:sym typeface="Courier New"/>
              </a:rPr>
              <a:t>rdd</a:t>
            </a:r>
            <a:r>
              <a:rPr lang="en-US" sz="2400" b="1" dirty="0">
                <a:solidFill>
                  <a:schemeClr val="dk1"/>
                </a:solidFill>
                <a:latin typeface="Courier New"/>
                <a:ea typeface="Courier New"/>
                <a:cs typeface="Courier New"/>
                <a:sym typeface="Courier New"/>
              </a:rPr>
              <a:t> =&gt; </a:t>
            </a:r>
            <a:r>
              <a:rPr lang="en-US" sz="2400" b="1" dirty="0" err="1">
                <a:solidFill>
                  <a:schemeClr val="dk1"/>
                </a:solidFill>
                <a:latin typeface="Courier New"/>
                <a:ea typeface="Courier New"/>
                <a:cs typeface="Courier New"/>
                <a:sym typeface="Courier New"/>
              </a:rPr>
              <a:t>rdd.join</a:t>
            </a:r>
            <a:r>
              <a:rPr lang="en-US" sz="2400" b="1" dirty="0">
                <a:solidFill>
                  <a:schemeClr val="dk1"/>
                </a:solidFill>
                <a:latin typeface="Courier New"/>
                <a:ea typeface="Courier New"/>
                <a:cs typeface="Courier New"/>
                <a:sym typeface="Courier New"/>
              </a:rPr>
              <a:t>(dataset)</a:t>
            </a:r>
          </a:p>
          <a:p>
            <a:pPr>
              <a:lnSpc>
                <a:spcPct val="100000"/>
              </a:lnSpc>
              <a:spcBef>
                <a:spcPts val="0"/>
              </a:spcBef>
              <a:spcAft>
                <a:spcPts val="0"/>
              </a:spcAft>
              <a:buClr>
                <a:schemeClr val="dk1"/>
              </a:buClr>
              <a:buSzPct val="50000"/>
            </a:pPr>
            <a:r>
              <a:rPr lang="en-US" sz="2400" b="1" dirty="0">
                <a:solidFill>
                  <a:srgbClr val="004080"/>
                </a:solidFill>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100" b="1" dirty="0">
              <a:solidFill>
                <a:schemeClr val="dk1"/>
              </a:solidFill>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96106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Windowed computations apply </a:t>
            </a:r>
            <a:r>
              <a:rPr lang="en-US" sz="2400" dirty="0">
                <a:solidFill>
                  <a:schemeClr val="dk1"/>
                </a:solidFill>
                <a:latin typeface="+mj-lt"/>
                <a:ea typeface="Courier New"/>
                <a:cs typeface="Courier New"/>
                <a:sym typeface="Courier New"/>
              </a:rPr>
              <a:t>transformations over a sliding window of </a:t>
            </a:r>
            <a:r>
              <a:rPr lang="en-US" sz="2400" dirty="0" smtClean="0">
                <a:solidFill>
                  <a:schemeClr val="dk1"/>
                </a:solidFill>
                <a:latin typeface="+mj-lt"/>
                <a:ea typeface="Courier New"/>
                <a:cs typeface="Courier New"/>
                <a:sym typeface="Courier New"/>
              </a:rPr>
              <a:t>data</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The </a:t>
            </a:r>
            <a:r>
              <a:rPr lang="en-US" sz="2400" dirty="0">
                <a:solidFill>
                  <a:schemeClr val="dk1"/>
                </a:solidFill>
                <a:latin typeface="+mj-lt"/>
                <a:ea typeface="Courier New"/>
                <a:cs typeface="Courier New"/>
                <a:sym typeface="Courier New"/>
              </a:rPr>
              <a:t>window slides over a source </a:t>
            </a:r>
            <a:r>
              <a:rPr lang="en-US" sz="2400" dirty="0" err="1" smtClean="0">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and combines the RDDs </a:t>
            </a:r>
            <a:r>
              <a:rPr lang="en-US" sz="2400" dirty="0">
                <a:solidFill>
                  <a:schemeClr val="dk1"/>
                </a:solidFill>
                <a:latin typeface="+mj-lt"/>
                <a:ea typeface="Courier New"/>
                <a:cs typeface="Courier New"/>
                <a:sym typeface="Courier New"/>
              </a:rPr>
              <a:t>that fall within the </a:t>
            </a:r>
            <a:r>
              <a:rPr lang="en-US" sz="2400" dirty="0" smtClean="0">
                <a:solidFill>
                  <a:schemeClr val="dk1"/>
                </a:solidFill>
                <a:latin typeface="+mj-lt"/>
                <a:ea typeface="Courier New"/>
                <a:cs typeface="Courier New"/>
                <a:sym typeface="Courier New"/>
              </a:rPr>
              <a:t>window</a:t>
            </a: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988585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1AD56747-F636-4716-8AC0-DFBF6B200DD4}" type="slidenum">
              <a:rPr lang="en-GB" altLang="fi-FI"/>
              <a:pPr/>
              <a:t>13</a:t>
            </a:fld>
            <a:endParaRPr lang="en-GB" altLang="fi-FI"/>
          </a:p>
        </p:txBody>
      </p:sp>
      <p:sp>
        <p:nvSpPr>
          <p:cNvPr id="921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 A </a:t>
            </a:r>
            <a:r>
              <a:rPr lang="en-GB" altLang="fi-FI" dirty="0" smtClean="0">
                <a:solidFill>
                  <a:srgbClr val="CC0000"/>
                </a:solidFill>
                <a:latin typeface="GFS Neohellenic" charset="0"/>
              </a:rPr>
              <a:t>Unified </a:t>
            </a:r>
            <a:r>
              <a:rPr lang="en-GB" altLang="fi-FI" dirty="0">
                <a:solidFill>
                  <a:srgbClr val="CC0000"/>
                </a:solidFill>
                <a:latin typeface="GFS Neohellenic" charset="0"/>
              </a:rPr>
              <a:t>E</a:t>
            </a:r>
            <a:r>
              <a:rPr lang="en-GB" altLang="fi-FI" dirty="0" smtClean="0">
                <a:solidFill>
                  <a:srgbClr val="CC0000"/>
                </a:solidFill>
                <a:latin typeface="GFS Neohellenic" charset="0"/>
              </a:rPr>
              <a:t>cosystem</a:t>
            </a:r>
            <a:endParaRPr lang="en-GB" altLang="fi-FI" dirty="0">
              <a:solidFill>
                <a:srgbClr val="CC0000"/>
              </a:solidFill>
              <a:latin typeface="GFS Neohellenic" charset="0"/>
            </a:endParaRPr>
          </a:p>
        </p:txBody>
      </p:sp>
      <p:sp>
        <p:nvSpPr>
          <p:cNvPr id="9218" name="Rectangle 2"/>
          <p:cNvSpPr>
            <a:spLocks noGrp="1" noChangeArrowheads="1"/>
          </p:cNvSpPr>
          <p:nvPr>
            <p:ph type="body" idx="1"/>
          </p:nvPr>
        </p:nvSpPr>
        <p:spPr>
          <a:xfrm>
            <a:off x="577850" y="4794250"/>
            <a:ext cx="9070975" cy="1841500"/>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Spark SQL (SQL on Spark</a:t>
            </a:r>
            <a:r>
              <a:rPr lang="en-GB" altLang="fi-FI" sz="2800" dirty="0" smtClean="0">
                <a:latin typeface="GFS Neohellenic" charset="0"/>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Spark </a:t>
            </a:r>
            <a:r>
              <a:rPr lang="en-GB" altLang="fi-FI" sz="2800" dirty="0">
                <a:latin typeface="GFS Neohellenic" charset="0"/>
              </a:rPr>
              <a:t>Streaming (stream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smtClean="0">
                <a:latin typeface="GFS Neohellenic" charset="0"/>
              </a:rPr>
              <a:t>MLlib</a:t>
            </a:r>
            <a:r>
              <a:rPr lang="en-GB" altLang="fi-FI" sz="2800" dirty="0" smtClean="0">
                <a:latin typeface="GFS Neohellenic" charset="0"/>
              </a:rPr>
              <a:t> </a:t>
            </a:r>
            <a:r>
              <a:rPr lang="en-GB" altLang="fi-FI" sz="2800" dirty="0">
                <a:latin typeface="GFS Neohellenic" charset="0"/>
              </a:rPr>
              <a:t>(machine learning library</a:t>
            </a:r>
            <a:r>
              <a:rPr lang="en-GB" altLang="fi-FI" sz="2800" dirty="0" smtClean="0">
                <a:latin typeface="GFS Neohellenic" charset="0"/>
              </a:rPr>
              <a:t>)</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a:latin typeface="GFS Neohellenic" charset="0"/>
              </a:rPr>
              <a:t>GraphX</a:t>
            </a:r>
            <a:r>
              <a:rPr lang="en-GB" altLang="fi-FI" sz="2800" dirty="0">
                <a:latin typeface="GFS Neohellenic" charset="0"/>
              </a:rPr>
              <a:t> (graph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1089025"/>
            <a:ext cx="7423150" cy="3494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130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294010">
              <a:lnSpc>
                <a:spcPct val="115000"/>
              </a:lnSpc>
              <a:spcAft>
                <a:spcPts val="0"/>
              </a:spcAft>
              <a:buClr>
                <a:schemeClr val="dk1"/>
              </a:buClr>
            </a:pPr>
            <a:r>
              <a:rPr lang="en-US" sz="2400" dirty="0">
                <a:solidFill>
                  <a:schemeClr val="dk1"/>
                </a:solidFill>
              </a:rPr>
              <a:t>Any window operation needs to specify two </a:t>
            </a:r>
            <a:r>
              <a:rPr lang="en-US" sz="2400" dirty="0" smtClean="0">
                <a:solidFill>
                  <a:schemeClr val="dk1"/>
                </a:solidFill>
              </a:rPr>
              <a:t>parameters:</a:t>
            </a:r>
            <a:endParaRPr lang="en-US" sz="2400" dirty="0">
              <a:solidFill>
                <a:schemeClr val="dk1"/>
              </a:solidFill>
            </a:endParaRP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window length - The duration of the window (3 in the figure).</a:t>
            </a: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sliding interval - The interval at which the window operation is performed (2 in the figure).</a:t>
            </a: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0830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131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pPr>
            <a:r>
              <a:rPr lang="en-US" sz="2800" dirty="0" smtClean="0">
                <a:solidFill>
                  <a:srgbClr val="1D1F22"/>
                </a:solidFill>
                <a:highlight>
                  <a:srgbClr val="FFFFFF"/>
                </a:highlight>
              </a:rPr>
              <a:t>Apache spark</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rovides the core functionality</a:t>
            </a:r>
          </a:p>
          <a:p>
            <a:pPr marL="0" indent="0">
              <a:spcAft>
                <a:spcPts val="0"/>
              </a:spcAft>
            </a:pPr>
            <a:r>
              <a:rPr lang="en-US" sz="2800" dirty="0" err="1" smtClean="0">
                <a:solidFill>
                  <a:srgbClr val="1D1F22"/>
                </a:solidFill>
                <a:highlight>
                  <a:srgbClr val="FFFFFF"/>
                </a:highlight>
              </a:rPr>
              <a:t>MLlib</a:t>
            </a:r>
            <a:endParaRPr lang="en-US" sz="2800" dirty="0" smtClean="0">
              <a:solidFill>
                <a:srgbClr val="1D1F22"/>
              </a:solidFill>
              <a:highlight>
                <a:srgbClr val="FFFFFF"/>
              </a:highlight>
            </a:endParaRPr>
          </a:p>
          <a:p>
            <a:pPr marL="457200" lvl="1" indent="0">
              <a:spcAft>
                <a:spcPts val="0"/>
              </a:spcAft>
            </a:pPr>
            <a:r>
              <a:rPr lang="en-US" sz="2400" dirty="0" smtClean="0">
                <a:solidFill>
                  <a:srgbClr val="1D1F22"/>
                </a:solidFill>
                <a:highlight>
                  <a:srgbClr val="FFFFFF"/>
                </a:highlight>
              </a:rPr>
              <a:t>a number of machine learning algorithms</a:t>
            </a:r>
          </a:p>
          <a:p>
            <a:pPr marL="0" indent="0">
              <a:spcAft>
                <a:spcPts val="0"/>
              </a:spcAft>
            </a:pPr>
            <a:r>
              <a:rPr lang="en-US" sz="2800" dirty="0" err="1" smtClean="0">
                <a:solidFill>
                  <a:srgbClr val="1D1F22"/>
                </a:solidFill>
                <a:highlight>
                  <a:srgbClr val="FFFFFF"/>
                </a:highlight>
              </a:rPr>
              <a:t>GraphX</a:t>
            </a:r>
            <a:endParaRPr lang="en-US" sz="2800" dirty="0" smtClean="0">
              <a:solidFill>
                <a:srgbClr val="1D1F22"/>
              </a:solidFill>
              <a:highlight>
                <a:srgbClr val="FFFFFF"/>
              </a:highlight>
            </a:endParaRPr>
          </a:p>
          <a:p>
            <a:pPr marL="400050" lvl="1" indent="0">
              <a:spcAft>
                <a:spcPts val="0"/>
              </a:spcAft>
            </a:pPr>
            <a:r>
              <a:rPr lang="en-US" sz="2400" dirty="0" smtClean="0">
                <a:solidFill>
                  <a:srgbClr val="1D1F22"/>
                </a:solidFill>
                <a:highlight>
                  <a:srgbClr val="FFFFFF"/>
                </a:highlight>
              </a:rPr>
              <a:t>algorithms for graph analytics</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SQL</a:t>
            </a:r>
          </a:p>
          <a:p>
            <a:pPr marL="400050" lvl="1" indent="0">
              <a:spcAft>
                <a:spcPts val="0"/>
              </a:spcAft>
            </a:pPr>
            <a:r>
              <a:rPr lang="en-US" sz="2400" dirty="0">
                <a:solidFill>
                  <a:srgbClr val="1D1F22"/>
                </a:solidFill>
                <a:highlight>
                  <a:srgbClr val="FFFFFF"/>
                </a:highlight>
              </a:rPr>
              <a:t>c</a:t>
            </a:r>
            <a:r>
              <a:rPr lang="en-US" sz="2400" dirty="0" smtClean="0">
                <a:solidFill>
                  <a:srgbClr val="1D1F22"/>
                </a:solidFill>
                <a:highlight>
                  <a:srgbClr val="FFFFFF"/>
                </a:highlight>
              </a:rPr>
              <a:t>omputation over structured data</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Streams</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rocessing over streaming data</a:t>
            </a:r>
          </a:p>
          <a:p>
            <a:pPr>
              <a:spcAft>
                <a:spcPts val="0"/>
              </a:spcAft>
              <a:buFont typeface="Arial" panose="020B0604020202020204" pitchFamily="34" charset="0"/>
              <a:buChar char="•"/>
            </a:pPr>
            <a:endParaRPr lang="en-US" sz="2800" dirty="0">
              <a:solidFill>
                <a:srgbClr val="1D1F22"/>
              </a:solidFill>
              <a:highlight>
                <a:srgbClr val="FFFFFF"/>
              </a:highligh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2467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dirty="0" smtClean="0"/>
              <a:t>Discussion</a:t>
            </a:r>
            <a:endParaRPr lang="en-US" dirty="0"/>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132</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894638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88123E90-F44A-4C56-8F85-2FFEDE5FC1F5}" type="slidenum">
              <a:rPr lang="en-GB" altLang="fi-FI"/>
              <a:pPr/>
              <a:t>133</a:t>
            </a:fld>
            <a:endParaRPr lang="en-GB" altLang="fi-FI"/>
          </a:p>
        </p:txBody>
      </p:sp>
      <p:sp>
        <p:nvSpPr>
          <p:cNvPr id="737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3730"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Aaron Davidson – Building a unified data pipeline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Madhukara Phatak - Anatomy of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Anton Kirillov - Apache spark in depth – Core concepts, architecture &amp;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6"/>
              </a:rPr>
              <a:t>Patrick Wendell – Tuning and Debugging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2F0E0A77-FD09-4D57-97A4-0D3D86499ED6}" type="slidenum">
              <a:rPr lang="en-GB" altLang="fi-FI"/>
              <a:pPr/>
              <a:t>134</a:t>
            </a:fld>
            <a:endParaRPr lang="en-GB" altLang="fi-FI"/>
          </a:p>
        </p:txBody>
      </p:sp>
      <p:sp>
        <p:nvSpPr>
          <p:cNvPr id="747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4754"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Spark – </a:t>
            </a:r>
            <a:r>
              <a:rPr lang="en-GB" altLang="fi-FI" dirty="0" err="1">
                <a:latin typeface="GFS Neohellenic" charset="0"/>
                <a:hlinkClick r:id="rId3"/>
              </a:rPr>
              <a:t>Devops</a:t>
            </a:r>
            <a:r>
              <a:rPr lang="en-GB" altLang="fi-FI" dirty="0">
                <a:latin typeface="GFS Neohellenic" charset="0"/>
                <a:hlinkClick r:id="rId3"/>
              </a:rPr>
              <a:t> advanced class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Spark Shuffle Introduction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Pietro </a:t>
            </a:r>
            <a:r>
              <a:rPr lang="en-GB" altLang="fi-FI" dirty="0" err="1">
                <a:latin typeface="GFS Neohellenic" charset="0"/>
                <a:hlinkClick r:id="rId5"/>
              </a:rPr>
              <a:t>Michiardi</a:t>
            </a:r>
            <a:r>
              <a:rPr lang="en-GB" altLang="fi-FI" dirty="0">
                <a:latin typeface="GFS Neohellenic" charset="0"/>
                <a:hlinkClick r:id="rId5"/>
              </a:rPr>
              <a:t> - Apache Spark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latin typeface="GFS Neohellenic" charset="0"/>
                <a:hlinkClick r:id="rId6"/>
              </a:rPr>
              <a:t>Databricks</a:t>
            </a:r>
            <a:r>
              <a:rPr lang="en-GB" altLang="fi-FI" dirty="0">
                <a:latin typeface="GFS Neohellenic" charset="0"/>
                <a:hlinkClick r:id="rId6"/>
              </a:rPr>
              <a:t> – Advanced </a:t>
            </a:r>
            <a:r>
              <a:rPr lang="en-GB" altLang="fi-FI" dirty="0" smtClean="0">
                <a:latin typeface="GFS Neohellenic" charset="0"/>
                <a:hlinkClick r:id="rId6"/>
              </a:rPr>
              <a:t>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hlinkClick r:id="rId6"/>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latin typeface="GFS Neohellenic" charset="0"/>
                <a:hlinkClick r:id="rId7"/>
              </a:rPr>
              <a:t>GraphX</a:t>
            </a:r>
            <a:r>
              <a:rPr lang="en-GB" altLang="fi-FI" dirty="0" smtClean="0">
                <a:latin typeface="GFS Neohellenic" charset="0"/>
                <a:hlinkClick r:id="rId7"/>
              </a:rPr>
              <a:t>: Graph Processing in a Distributed Dataflow Framework</a:t>
            </a:r>
            <a:endParaRPr lang="en-GB" altLang="fi-FI" dirty="0">
              <a:latin typeface="GFS Neohellenic" charset="0"/>
              <a:hlinkClick r:id="rId6"/>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87538" y="4302125"/>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2335212" y="5684837"/>
            <a:ext cx="518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FORTH</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2103437"/>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11" y="6461513"/>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274" y="6387108"/>
            <a:ext cx="960437" cy="960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hank you as a 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49" y="274637"/>
            <a:ext cx="3971925" cy="115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37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0F1F0D5-19D3-4CE7-9A8F-677EB3BBBDD3}" type="slidenum">
              <a:rPr lang="en-GB" altLang="fi-FI"/>
              <a:pPr/>
              <a:t>136</a:t>
            </a:fld>
            <a:endParaRPr lang="en-GB" altLang="fi-FI"/>
          </a:p>
        </p:txBody>
      </p:sp>
      <p:sp>
        <p:nvSpPr>
          <p:cNvPr id="174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Spark Applications: The Big Picture</a:t>
            </a:r>
          </a:p>
        </p:txBody>
      </p:sp>
      <p:grpSp>
        <p:nvGrpSpPr>
          <p:cNvPr id="341" name="Group 340"/>
          <p:cNvGrpSpPr>
            <a:grpSpLocks noChangeAspect="1"/>
          </p:cNvGrpSpPr>
          <p:nvPr/>
        </p:nvGrpSpPr>
        <p:grpSpPr>
          <a:xfrm>
            <a:off x="315912" y="1274763"/>
            <a:ext cx="9387403" cy="5804378"/>
            <a:chOff x="463350" y="1274763"/>
            <a:chExt cx="9387403" cy="5804378"/>
          </a:xfrm>
        </p:grpSpPr>
        <p:sp>
          <p:nvSpPr>
            <p:cNvPr id="17" name="Rounded Rectangle 16"/>
            <p:cNvSpPr/>
            <p:nvPr/>
          </p:nvSpPr>
          <p:spPr bwMode="auto">
            <a:xfrm>
              <a:off x="5127530" y="1274763"/>
              <a:ext cx="2100358" cy="827680"/>
            </a:xfrm>
            <a:prstGeom prst="roundRect">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Driver Program</a:t>
              </a:r>
            </a:p>
          </p:txBody>
        </p:sp>
        <p:sp>
          <p:nvSpPr>
            <p:cNvPr id="18" name="Rounded Rectangle 17"/>
            <p:cNvSpPr/>
            <p:nvPr/>
          </p:nvSpPr>
          <p:spPr bwMode="auto">
            <a:xfrm>
              <a:off x="5528223" y="1651239"/>
              <a:ext cx="1295400" cy="342746"/>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err="1" smtClean="0">
                  <a:ln>
                    <a:noFill/>
                  </a:ln>
                  <a:effectLst/>
                </a:rPr>
                <a:t>SparkContext</a:t>
              </a:r>
              <a:endParaRPr kumimoji="0" lang="en-US" sz="1200" b="1" i="0" u="none" strike="noStrike" cap="none" normalizeH="0" baseline="-25000" dirty="0" smtClean="0">
                <a:ln>
                  <a:noFill/>
                </a:ln>
                <a:effectLst/>
              </a:endParaRPr>
            </a:p>
          </p:txBody>
        </p:sp>
        <p:sp>
          <p:nvSpPr>
            <p:cNvPr id="19" name="Rounded Rectangle 18"/>
            <p:cNvSpPr/>
            <p:nvPr/>
          </p:nvSpPr>
          <p:spPr bwMode="auto">
            <a:xfrm>
              <a:off x="5127529" y="2411998"/>
              <a:ext cx="2100359" cy="481020"/>
            </a:xfrm>
            <a:prstGeom prst="roundRect">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 Manager</a:t>
              </a:r>
            </a:p>
          </p:txBody>
        </p:sp>
        <p:sp>
          <p:nvSpPr>
            <p:cNvPr id="20" name="Rounded Rectangle 19"/>
            <p:cNvSpPr/>
            <p:nvPr/>
          </p:nvSpPr>
          <p:spPr bwMode="auto">
            <a:xfrm>
              <a:off x="2656375" y="3201359"/>
              <a:ext cx="1676400" cy="2055298"/>
            </a:xfrm>
            <a:prstGeom prst="roundRect">
              <a:avLst>
                <a:gd name="adj" fmla="val 10397"/>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latin typeface="Arial" panose="020B0604020202020204" pitchFamily="34" charset="0"/>
                  <a:cs typeface="Lucida Sans Unicode" panose="020B0602030504020204" pitchFamily="34" charset="0"/>
                </a:rPr>
                <a:t>Worker Node</a:t>
              </a:r>
              <a:r>
                <a:rPr kumimoji="0" lang="en-US" sz="16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grpSp>
          <p:nvGrpSpPr>
            <p:cNvPr id="28" name="Group 27"/>
            <p:cNvGrpSpPr/>
            <p:nvPr/>
          </p:nvGrpSpPr>
          <p:grpSpPr>
            <a:xfrm>
              <a:off x="2900352" y="3650903"/>
              <a:ext cx="1295400" cy="1268163"/>
              <a:chOff x="4993378" y="4870456"/>
              <a:chExt cx="1295400" cy="1268163"/>
            </a:xfrm>
          </p:grpSpPr>
          <p:sp>
            <p:nvSpPr>
              <p:cNvPr id="21" name="Rounded Rectangle 20"/>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22" name="Rounded Rectangle 21"/>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23" name="Rounded Rectangle 22"/>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28" name="Rounded Rectangle 127"/>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32" name="Rounded Rectangle 131"/>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33" name="Rounded Rectangle 132"/>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37" name="Group 136"/>
            <p:cNvGrpSpPr/>
            <p:nvPr/>
          </p:nvGrpSpPr>
          <p:grpSpPr>
            <a:xfrm>
              <a:off x="2824253" y="3754956"/>
              <a:ext cx="1295400" cy="1268163"/>
              <a:chOff x="4993378" y="4870456"/>
              <a:chExt cx="1295400" cy="1268163"/>
            </a:xfrm>
          </p:grpSpPr>
          <p:sp>
            <p:nvSpPr>
              <p:cNvPr id="138" name="Rounded Rectangle 137"/>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39" name="Rounded Rectangle 138"/>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40" name="Rounded Rectangle 139"/>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41" name="Rounded Rectangle 140"/>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42" name="Rounded Rectangle 141"/>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43" name="Rounded Rectangle 142"/>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44" name="Group 143"/>
            <p:cNvGrpSpPr/>
            <p:nvPr/>
          </p:nvGrpSpPr>
          <p:grpSpPr>
            <a:xfrm>
              <a:off x="2741278" y="3854952"/>
              <a:ext cx="1295400" cy="1268163"/>
              <a:chOff x="4993378" y="4870456"/>
              <a:chExt cx="1295400" cy="1268163"/>
            </a:xfrm>
          </p:grpSpPr>
          <p:sp>
            <p:nvSpPr>
              <p:cNvPr id="145" name="Rounded Rectangle 144"/>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46" name="Rounded Rectangle 145"/>
              <p:cNvSpPr/>
              <p:nvPr/>
            </p:nvSpPr>
            <p:spPr bwMode="auto">
              <a:xfrm>
                <a:off x="5071250" y="5288568"/>
                <a:ext cx="1112931" cy="223835"/>
              </a:xfrm>
              <a:prstGeom prst="roundRect">
                <a:avLst/>
              </a:prstGeom>
              <a:solidFill>
                <a:srgbClr val="FFC9C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47" name="Rounded Rectangle 146"/>
              <p:cNvSpPr/>
              <p:nvPr/>
            </p:nvSpPr>
            <p:spPr bwMode="auto">
              <a:xfrm>
                <a:off x="5069477"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48" name="Rounded Rectangle 147"/>
              <p:cNvSpPr/>
              <p:nvPr/>
            </p:nvSpPr>
            <p:spPr bwMode="auto">
              <a:xfrm>
                <a:off x="5648990"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49" name="Rounded Rectangle 148"/>
              <p:cNvSpPr/>
              <p:nvPr/>
            </p:nvSpPr>
            <p:spPr bwMode="auto">
              <a:xfrm>
                <a:off x="5069477"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50" name="Rounded Rectangle 149"/>
              <p:cNvSpPr/>
              <p:nvPr/>
            </p:nvSpPr>
            <p:spPr bwMode="auto">
              <a:xfrm>
                <a:off x="5648990"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sp>
          <p:nvSpPr>
            <p:cNvPr id="151" name="Rounded Rectangle 150"/>
            <p:cNvSpPr>
              <a:spLocks noChangeAspect="1"/>
            </p:cNvSpPr>
            <p:nvPr/>
          </p:nvSpPr>
          <p:spPr bwMode="auto">
            <a:xfrm>
              <a:off x="4439729" y="3201359"/>
              <a:ext cx="1676400" cy="2055298"/>
            </a:xfrm>
            <a:prstGeom prst="roundRect">
              <a:avLst>
                <a:gd name="adj" fmla="val 10397"/>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latin typeface="Arial" panose="020B0604020202020204" pitchFamily="34" charset="0"/>
                  <a:cs typeface="Lucida Sans Unicode" panose="020B0602030504020204" pitchFamily="34" charset="0"/>
                </a:rPr>
                <a:t>Worker Node</a:t>
              </a:r>
              <a:r>
                <a:rPr lang="en-US" sz="1600" b="1" baseline="-25000" dirty="0" smtClean="0"/>
                <a:t>2</a:t>
              </a:r>
              <a:endParaRPr kumimoji="0" lang="en-US" sz="16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152" name="Group 151"/>
            <p:cNvGrpSpPr/>
            <p:nvPr/>
          </p:nvGrpSpPr>
          <p:grpSpPr>
            <a:xfrm>
              <a:off x="4683706" y="3650903"/>
              <a:ext cx="1295400" cy="1268163"/>
              <a:chOff x="4993378" y="4870456"/>
              <a:chExt cx="1295400" cy="1268163"/>
            </a:xfrm>
          </p:grpSpPr>
          <p:sp>
            <p:nvSpPr>
              <p:cNvPr id="153" name="Rounded Rectangle 152"/>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54" name="Rounded Rectangle 153"/>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55" name="Rounded Rectangle 154"/>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56" name="Rounded Rectangle 155"/>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57" name="Rounded Rectangle 156"/>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58" name="Rounded Rectangle 157"/>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59" name="Group 158"/>
            <p:cNvGrpSpPr/>
            <p:nvPr/>
          </p:nvGrpSpPr>
          <p:grpSpPr>
            <a:xfrm>
              <a:off x="4607607" y="3754956"/>
              <a:ext cx="1295400" cy="1268163"/>
              <a:chOff x="4993378" y="4870456"/>
              <a:chExt cx="1295400" cy="1268163"/>
            </a:xfrm>
          </p:grpSpPr>
          <p:sp>
            <p:nvSpPr>
              <p:cNvPr id="160" name="Rounded Rectangle 159"/>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61" name="Rounded Rectangle 160"/>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62" name="Rounded Rectangle 161"/>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63" name="Rounded Rectangle 162"/>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64" name="Rounded Rectangle 163"/>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65" name="Rounded Rectangle 164"/>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66" name="Group 165"/>
            <p:cNvGrpSpPr/>
            <p:nvPr/>
          </p:nvGrpSpPr>
          <p:grpSpPr>
            <a:xfrm>
              <a:off x="4524632" y="3854952"/>
              <a:ext cx="1295400" cy="1268163"/>
              <a:chOff x="4993378" y="4870456"/>
              <a:chExt cx="1295400" cy="1268163"/>
            </a:xfrm>
          </p:grpSpPr>
          <p:sp>
            <p:nvSpPr>
              <p:cNvPr id="167" name="Rounded Rectangle 166"/>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68" name="Rounded Rectangle 167"/>
              <p:cNvSpPr/>
              <p:nvPr/>
            </p:nvSpPr>
            <p:spPr bwMode="auto">
              <a:xfrm>
                <a:off x="5071250" y="5288568"/>
                <a:ext cx="1112931" cy="223835"/>
              </a:xfrm>
              <a:prstGeom prst="roundRect">
                <a:avLst/>
              </a:prstGeom>
              <a:solidFill>
                <a:srgbClr val="FFC9C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69" name="Rounded Rectangle 168"/>
              <p:cNvSpPr/>
              <p:nvPr/>
            </p:nvSpPr>
            <p:spPr bwMode="auto">
              <a:xfrm>
                <a:off x="5069477"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70" name="Rounded Rectangle 169"/>
              <p:cNvSpPr/>
              <p:nvPr/>
            </p:nvSpPr>
            <p:spPr bwMode="auto">
              <a:xfrm>
                <a:off x="5648990"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71" name="Rounded Rectangle 170"/>
              <p:cNvSpPr/>
              <p:nvPr/>
            </p:nvSpPr>
            <p:spPr bwMode="auto">
              <a:xfrm>
                <a:off x="5069477"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72" name="Rounded Rectangle 171"/>
              <p:cNvSpPr/>
              <p:nvPr/>
            </p:nvSpPr>
            <p:spPr bwMode="auto">
              <a:xfrm>
                <a:off x="5648990"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sp>
          <p:nvSpPr>
            <p:cNvPr id="173" name="Rounded Rectangle 172"/>
            <p:cNvSpPr/>
            <p:nvPr/>
          </p:nvSpPr>
          <p:spPr bwMode="auto">
            <a:xfrm>
              <a:off x="6229399" y="3201359"/>
              <a:ext cx="1676400" cy="2055298"/>
            </a:xfrm>
            <a:prstGeom prst="roundRect">
              <a:avLst>
                <a:gd name="adj" fmla="val 10397"/>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latin typeface="Arial" panose="020B0604020202020204" pitchFamily="34" charset="0"/>
                  <a:cs typeface="Lucida Sans Unicode" panose="020B0602030504020204" pitchFamily="34" charset="0"/>
                </a:rPr>
                <a:t>Worker Node</a:t>
              </a:r>
              <a:r>
                <a:rPr lang="en-US" sz="1600" b="1" baseline="-25000" dirty="0" smtClean="0"/>
                <a:t>3</a:t>
              </a:r>
              <a:endParaRPr kumimoji="0" lang="en-US" sz="16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174" name="Group 173"/>
            <p:cNvGrpSpPr/>
            <p:nvPr/>
          </p:nvGrpSpPr>
          <p:grpSpPr>
            <a:xfrm>
              <a:off x="6473376" y="3650903"/>
              <a:ext cx="1295400" cy="1268163"/>
              <a:chOff x="4993378" y="4870456"/>
              <a:chExt cx="1295400" cy="1268163"/>
            </a:xfrm>
          </p:grpSpPr>
          <p:sp>
            <p:nvSpPr>
              <p:cNvPr id="175" name="Rounded Rectangle 174"/>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76" name="Rounded Rectangle 175"/>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77" name="Rounded Rectangle 176"/>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78" name="Rounded Rectangle 177"/>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79" name="Rounded Rectangle 178"/>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80" name="Rounded Rectangle 179"/>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81" name="Group 180"/>
            <p:cNvGrpSpPr/>
            <p:nvPr/>
          </p:nvGrpSpPr>
          <p:grpSpPr>
            <a:xfrm>
              <a:off x="6397277" y="3754956"/>
              <a:ext cx="1295400" cy="1268163"/>
              <a:chOff x="4993378" y="4870456"/>
              <a:chExt cx="1295400" cy="1268163"/>
            </a:xfrm>
          </p:grpSpPr>
          <p:sp>
            <p:nvSpPr>
              <p:cNvPr id="182" name="Rounded Rectangle 181"/>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83" name="Rounded Rectangle 182"/>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84" name="Rounded Rectangle 183"/>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85" name="Rounded Rectangle 184"/>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86" name="Rounded Rectangle 185"/>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87" name="Rounded Rectangle 186"/>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188" name="Group 187"/>
            <p:cNvGrpSpPr/>
            <p:nvPr/>
          </p:nvGrpSpPr>
          <p:grpSpPr>
            <a:xfrm>
              <a:off x="6314302" y="3854952"/>
              <a:ext cx="1295400" cy="1268163"/>
              <a:chOff x="4993378" y="4870456"/>
              <a:chExt cx="1295400" cy="1268163"/>
            </a:xfrm>
          </p:grpSpPr>
          <p:sp>
            <p:nvSpPr>
              <p:cNvPr id="189" name="Rounded Rectangle 188"/>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190" name="Rounded Rectangle 189"/>
              <p:cNvSpPr/>
              <p:nvPr/>
            </p:nvSpPr>
            <p:spPr bwMode="auto">
              <a:xfrm>
                <a:off x="5071250" y="5288568"/>
                <a:ext cx="1112931" cy="223835"/>
              </a:xfrm>
              <a:prstGeom prst="roundRect">
                <a:avLst/>
              </a:prstGeom>
              <a:solidFill>
                <a:srgbClr val="FFC9C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191" name="Rounded Rectangle 190"/>
              <p:cNvSpPr/>
              <p:nvPr/>
            </p:nvSpPr>
            <p:spPr bwMode="auto">
              <a:xfrm>
                <a:off x="5069477"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92" name="Rounded Rectangle 191"/>
              <p:cNvSpPr/>
              <p:nvPr/>
            </p:nvSpPr>
            <p:spPr bwMode="auto">
              <a:xfrm>
                <a:off x="5648990"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93" name="Rounded Rectangle 192"/>
              <p:cNvSpPr/>
              <p:nvPr/>
            </p:nvSpPr>
            <p:spPr bwMode="auto">
              <a:xfrm>
                <a:off x="5069477"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194" name="Rounded Rectangle 193"/>
              <p:cNvSpPr/>
              <p:nvPr/>
            </p:nvSpPr>
            <p:spPr bwMode="auto">
              <a:xfrm>
                <a:off x="5648990"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cxnSp>
          <p:nvCxnSpPr>
            <p:cNvPr id="134" name="Straight Arrow Connector 133"/>
            <p:cNvCxnSpPr>
              <a:stCxn id="17" idx="2"/>
              <a:endCxn id="19" idx="0"/>
            </p:cNvCxnSpPr>
            <p:nvPr/>
          </p:nvCxnSpPr>
          <p:spPr bwMode="auto">
            <a:xfrm>
              <a:off x="6177709" y="2102443"/>
              <a:ext cx="0" cy="309555"/>
            </a:xfrm>
            <a:prstGeom prst="straightConnector1">
              <a:avLst/>
            </a:prstGeom>
            <a:solidFill>
              <a:srgbClr val="00B8FF"/>
            </a:solidFill>
            <a:ln w="222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Elbow Connector 195"/>
            <p:cNvCxnSpPr>
              <a:stCxn id="19" idx="2"/>
              <a:endCxn id="20" idx="0"/>
            </p:cNvCxnSpPr>
            <p:nvPr/>
          </p:nvCxnSpPr>
          <p:spPr bwMode="auto">
            <a:xfrm rot="5400000">
              <a:off x="4681972" y="1705621"/>
              <a:ext cx="308341" cy="2683134"/>
            </a:xfrm>
            <a:prstGeom prst="curvedConnector3">
              <a:avLst/>
            </a:prstGeom>
            <a:solidFill>
              <a:srgbClr val="00B8FF"/>
            </a:solidFill>
            <a:ln w="222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Elbow Connector 199"/>
            <p:cNvCxnSpPr>
              <a:stCxn id="19" idx="2"/>
              <a:endCxn id="151" idx="0"/>
            </p:cNvCxnSpPr>
            <p:nvPr/>
          </p:nvCxnSpPr>
          <p:spPr bwMode="auto">
            <a:xfrm rot="5400000">
              <a:off x="5573649" y="2597298"/>
              <a:ext cx="308341" cy="899780"/>
            </a:xfrm>
            <a:prstGeom prst="curvedConnector3">
              <a:avLst/>
            </a:prstGeom>
            <a:solidFill>
              <a:srgbClr val="00B8FF"/>
            </a:solidFill>
            <a:ln w="222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Elbow Connector 203"/>
            <p:cNvCxnSpPr>
              <a:stCxn id="19" idx="2"/>
              <a:endCxn id="173" idx="0"/>
            </p:cNvCxnSpPr>
            <p:nvPr/>
          </p:nvCxnSpPr>
          <p:spPr bwMode="auto">
            <a:xfrm rot="16200000" flipH="1">
              <a:off x="6468484" y="2602243"/>
              <a:ext cx="308341" cy="889890"/>
            </a:xfrm>
            <a:prstGeom prst="curvedConnector3">
              <a:avLst/>
            </a:prstGeom>
            <a:solidFill>
              <a:srgbClr val="00B8FF"/>
            </a:solidFill>
            <a:ln w="222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 name="Rounded Rectangle 217"/>
            <p:cNvSpPr/>
            <p:nvPr/>
          </p:nvSpPr>
          <p:spPr bwMode="auto">
            <a:xfrm>
              <a:off x="2656375" y="5505809"/>
              <a:ext cx="1676400" cy="1080144"/>
            </a:xfrm>
            <a:prstGeom prst="roundRect">
              <a:avLst>
                <a:gd name="adj" fmla="val 10397"/>
              </a:avLst>
            </a:prstGeom>
            <a:solidFill>
              <a:srgbClr val="E7F4D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Data Node</a:t>
              </a:r>
              <a:r>
                <a:rPr kumimoji="0" lang="en-US" sz="18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222" name="Rounded Rectangle 221"/>
            <p:cNvSpPr/>
            <p:nvPr/>
          </p:nvSpPr>
          <p:spPr bwMode="auto">
            <a:xfrm>
              <a:off x="2939659" y="5944559"/>
              <a:ext cx="535191" cy="222298"/>
            </a:xfrm>
            <a:prstGeom prst="roundRect">
              <a:avLst/>
            </a:prstGeom>
            <a:solidFill>
              <a:srgbClr val="BEBE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A</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23" name="Rounded Rectangle 222"/>
            <p:cNvSpPr/>
            <p:nvPr/>
          </p:nvSpPr>
          <p:spPr bwMode="auto">
            <a:xfrm>
              <a:off x="3519172" y="5944559"/>
              <a:ext cx="535191" cy="222298"/>
            </a:xfrm>
            <a:prstGeom prst="roundRect">
              <a:avLst/>
            </a:prstGeom>
            <a:solidFill>
              <a:srgbClr val="FFEEB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C</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24" name="Rounded Rectangle 223"/>
            <p:cNvSpPr/>
            <p:nvPr/>
          </p:nvSpPr>
          <p:spPr bwMode="auto">
            <a:xfrm>
              <a:off x="2939659" y="6222519"/>
              <a:ext cx="535191" cy="222298"/>
            </a:xfrm>
            <a:prstGeom prst="roundRect">
              <a:avLst/>
            </a:prstGeom>
            <a:solidFill>
              <a:srgbClr val="FFC1C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D</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40" name="Rounded Rectangle 239"/>
            <p:cNvSpPr/>
            <p:nvPr/>
          </p:nvSpPr>
          <p:spPr bwMode="auto">
            <a:xfrm>
              <a:off x="4439729" y="5505809"/>
              <a:ext cx="1676400" cy="1080144"/>
            </a:xfrm>
            <a:prstGeom prst="roundRect">
              <a:avLst>
                <a:gd name="adj" fmla="val 10397"/>
              </a:avLst>
            </a:prstGeom>
            <a:solidFill>
              <a:srgbClr val="E7F4D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Data Node</a:t>
              </a:r>
              <a:r>
                <a:rPr lang="en-US" b="1" baseline="-25000" dirty="0"/>
                <a:t>2</a:t>
              </a:r>
              <a:endParaRPr kumimoji="0" lang="en-US" sz="18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262" name="Rounded Rectangle 261"/>
            <p:cNvSpPr/>
            <p:nvPr/>
          </p:nvSpPr>
          <p:spPr bwMode="auto">
            <a:xfrm>
              <a:off x="6229399" y="5505809"/>
              <a:ext cx="1676400" cy="1080144"/>
            </a:xfrm>
            <a:prstGeom prst="roundRect">
              <a:avLst>
                <a:gd name="adj" fmla="val 10397"/>
              </a:avLst>
            </a:prstGeom>
            <a:solidFill>
              <a:srgbClr val="E7F4D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Data Node</a:t>
              </a:r>
              <a:r>
                <a:rPr lang="en-US" b="1" baseline="-25000" dirty="0" smtClean="0"/>
                <a:t>3</a:t>
              </a:r>
              <a:endParaRPr kumimoji="0" lang="en-US" sz="18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285" name="Rounded Rectangle 284"/>
            <p:cNvSpPr/>
            <p:nvPr/>
          </p:nvSpPr>
          <p:spPr bwMode="auto">
            <a:xfrm>
              <a:off x="4728028" y="5940108"/>
              <a:ext cx="535191" cy="22229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B</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86" name="Rounded Rectangle 285"/>
            <p:cNvSpPr/>
            <p:nvPr/>
          </p:nvSpPr>
          <p:spPr bwMode="auto">
            <a:xfrm>
              <a:off x="5307541" y="5940108"/>
              <a:ext cx="535191" cy="222298"/>
            </a:xfrm>
            <a:prstGeom prst="roundRect">
              <a:avLst/>
            </a:prstGeom>
            <a:solidFill>
              <a:srgbClr val="FFEEB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C</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87" name="Rounded Rectangle 286"/>
            <p:cNvSpPr/>
            <p:nvPr/>
          </p:nvSpPr>
          <p:spPr bwMode="auto">
            <a:xfrm>
              <a:off x="4728028" y="6218068"/>
              <a:ext cx="535191" cy="222298"/>
            </a:xfrm>
            <a:prstGeom prst="roundRect">
              <a:avLst/>
            </a:prstGeom>
            <a:solidFill>
              <a:srgbClr val="FFC1C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D</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89" name="Rounded Rectangle 288"/>
            <p:cNvSpPr/>
            <p:nvPr/>
          </p:nvSpPr>
          <p:spPr bwMode="auto">
            <a:xfrm>
              <a:off x="6517698" y="5949954"/>
              <a:ext cx="535191" cy="222298"/>
            </a:xfrm>
            <a:prstGeom prst="roundRect">
              <a:avLst/>
            </a:prstGeom>
            <a:solidFill>
              <a:srgbClr val="BEBE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A</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90" name="Rounded Rectangle 289"/>
            <p:cNvSpPr/>
            <p:nvPr/>
          </p:nvSpPr>
          <p:spPr bwMode="auto">
            <a:xfrm>
              <a:off x="7097211" y="5949954"/>
              <a:ext cx="535191" cy="22229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a:t>B</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91" name="Rounded Rectangle 290"/>
            <p:cNvSpPr/>
            <p:nvPr/>
          </p:nvSpPr>
          <p:spPr bwMode="auto">
            <a:xfrm>
              <a:off x="6517698" y="6227914"/>
              <a:ext cx="535191" cy="222298"/>
            </a:xfrm>
            <a:prstGeom prst="roundRect">
              <a:avLst/>
            </a:prstGeom>
            <a:solidFill>
              <a:srgbClr val="FFC1C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D</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94" name="Rounded Rectangle 293"/>
            <p:cNvSpPr/>
            <p:nvPr/>
          </p:nvSpPr>
          <p:spPr bwMode="auto">
            <a:xfrm>
              <a:off x="8022298" y="3201359"/>
              <a:ext cx="1676400" cy="2055298"/>
            </a:xfrm>
            <a:prstGeom prst="roundRect">
              <a:avLst>
                <a:gd name="adj" fmla="val 10397"/>
              </a:avLst>
            </a:prstGeom>
            <a:solidFill>
              <a:srgbClr val="E4E4F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latin typeface="Arial" panose="020B0604020202020204" pitchFamily="34" charset="0"/>
                  <a:cs typeface="Lucida Sans Unicode" panose="020B0602030504020204" pitchFamily="34" charset="0"/>
                </a:rPr>
                <a:t>Worker Node</a:t>
              </a:r>
              <a:r>
                <a:rPr lang="en-US" sz="1600" b="1" baseline="-25000" dirty="0"/>
                <a:t>4</a:t>
              </a:r>
              <a:endParaRPr kumimoji="0" lang="en-US" sz="16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295" name="Group 294"/>
            <p:cNvGrpSpPr/>
            <p:nvPr/>
          </p:nvGrpSpPr>
          <p:grpSpPr>
            <a:xfrm>
              <a:off x="8266275" y="3650903"/>
              <a:ext cx="1295400" cy="1268163"/>
              <a:chOff x="4993378" y="4870456"/>
              <a:chExt cx="1295400" cy="1268163"/>
            </a:xfrm>
          </p:grpSpPr>
          <p:sp>
            <p:nvSpPr>
              <p:cNvPr id="296" name="Rounded Rectangle 295"/>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297" name="Rounded Rectangle 296"/>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298" name="Rounded Rectangle 297"/>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299" name="Rounded Rectangle 298"/>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00" name="Rounded Rectangle 299"/>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01" name="Rounded Rectangle 300"/>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302" name="Group 301"/>
            <p:cNvGrpSpPr/>
            <p:nvPr/>
          </p:nvGrpSpPr>
          <p:grpSpPr>
            <a:xfrm>
              <a:off x="8190176" y="3754956"/>
              <a:ext cx="1295400" cy="1268163"/>
              <a:chOff x="4993378" y="4870456"/>
              <a:chExt cx="1295400" cy="1268163"/>
            </a:xfrm>
          </p:grpSpPr>
          <p:sp>
            <p:nvSpPr>
              <p:cNvPr id="303" name="Rounded Rectangle 302"/>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304" name="Rounded Rectangle 303"/>
              <p:cNvSpPr/>
              <p:nvPr/>
            </p:nvSpPr>
            <p:spPr bwMode="auto">
              <a:xfrm>
                <a:off x="5071250" y="5288568"/>
                <a:ext cx="1112931" cy="223835"/>
              </a:xfrm>
              <a:prstGeom prst="roundRect">
                <a:avLst/>
              </a:prstGeom>
              <a:solidFill>
                <a:srgbClr val="FFC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305" name="Rounded Rectangle 304"/>
              <p:cNvSpPr/>
              <p:nvPr/>
            </p:nvSpPr>
            <p:spPr bwMode="auto">
              <a:xfrm>
                <a:off x="5069477"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06" name="Rounded Rectangle 305"/>
              <p:cNvSpPr/>
              <p:nvPr/>
            </p:nvSpPr>
            <p:spPr bwMode="auto">
              <a:xfrm>
                <a:off x="5648990" y="556806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07" name="Rounded Rectangle 306"/>
              <p:cNvSpPr/>
              <p:nvPr/>
            </p:nvSpPr>
            <p:spPr bwMode="auto">
              <a:xfrm>
                <a:off x="5069477"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08" name="Rounded Rectangle 307"/>
              <p:cNvSpPr/>
              <p:nvPr/>
            </p:nvSpPr>
            <p:spPr bwMode="auto">
              <a:xfrm>
                <a:off x="5648990" y="5846025"/>
                <a:ext cx="535191" cy="222298"/>
              </a:xfrm>
              <a:prstGeom prst="roundRect">
                <a:avLst/>
              </a:prstGeom>
              <a:solidFill>
                <a:schemeClr val="accent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grpSp>
          <p:nvGrpSpPr>
            <p:cNvPr id="309" name="Group 308"/>
            <p:cNvGrpSpPr/>
            <p:nvPr/>
          </p:nvGrpSpPr>
          <p:grpSpPr>
            <a:xfrm>
              <a:off x="8107201" y="3854952"/>
              <a:ext cx="1295400" cy="1268163"/>
              <a:chOff x="4993378" y="4870456"/>
              <a:chExt cx="1295400" cy="1268163"/>
            </a:xfrm>
          </p:grpSpPr>
          <p:sp>
            <p:nvSpPr>
              <p:cNvPr id="310" name="Rounded Rectangle 309"/>
              <p:cNvSpPr/>
              <p:nvPr/>
            </p:nvSpPr>
            <p:spPr bwMode="auto">
              <a:xfrm>
                <a:off x="4993378" y="4870456"/>
                <a:ext cx="1295400" cy="1268163"/>
              </a:xfrm>
              <a:prstGeom prst="roundRect">
                <a:avLst>
                  <a:gd name="adj" fmla="val 9208"/>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600" b="1" i="0" u="none" strike="noStrike" cap="none" normalizeH="0" baseline="0" dirty="0" smtClean="0">
                    <a:ln>
                      <a:noFill/>
                    </a:ln>
                    <a:effectLst/>
                  </a:rPr>
                  <a:t>Executor</a:t>
                </a:r>
                <a:endParaRPr kumimoji="0" lang="en-US" sz="1600" b="1" i="0" u="none" strike="noStrike" cap="none" normalizeH="0" baseline="-25000" dirty="0" smtClean="0">
                  <a:ln>
                    <a:noFill/>
                  </a:ln>
                  <a:effectLst/>
                </a:endParaRPr>
              </a:p>
            </p:txBody>
          </p:sp>
          <p:sp>
            <p:nvSpPr>
              <p:cNvPr id="311" name="Rounded Rectangle 310"/>
              <p:cNvSpPr/>
              <p:nvPr/>
            </p:nvSpPr>
            <p:spPr bwMode="auto">
              <a:xfrm>
                <a:off x="5071250" y="5288568"/>
                <a:ext cx="1112931" cy="223835"/>
              </a:xfrm>
              <a:prstGeom prst="roundRect">
                <a:avLst/>
              </a:prstGeom>
              <a:solidFill>
                <a:srgbClr val="FFC9C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400" b="1" i="0" u="none" strike="noStrike" cap="none" normalizeH="0" dirty="0" smtClean="0">
                    <a:ln>
                      <a:noFill/>
                    </a:ln>
                    <a:effectLst/>
                    <a:latin typeface="Arial" panose="020B0604020202020204" pitchFamily="34" charset="0"/>
                    <a:cs typeface="Lucida Sans Unicode" panose="020B0602030504020204" pitchFamily="34" charset="0"/>
                  </a:rPr>
                  <a:t>Cache</a:t>
                </a:r>
              </a:p>
            </p:txBody>
          </p:sp>
          <p:sp>
            <p:nvSpPr>
              <p:cNvPr id="312" name="Rounded Rectangle 311"/>
              <p:cNvSpPr/>
              <p:nvPr/>
            </p:nvSpPr>
            <p:spPr bwMode="auto">
              <a:xfrm>
                <a:off x="5069477"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13" name="Rounded Rectangle 312"/>
              <p:cNvSpPr/>
              <p:nvPr/>
            </p:nvSpPr>
            <p:spPr bwMode="auto">
              <a:xfrm>
                <a:off x="5648990" y="556806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14" name="Rounded Rectangle 313"/>
              <p:cNvSpPr/>
              <p:nvPr/>
            </p:nvSpPr>
            <p:spPr bwMode="auto">
              <a:xfrm>
                <a:off x="5069477"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15" name="Rounded Rectangle 314"/>
              <p:cNvSpPr/>
              <p:nvPr/>
            </p:nvSpPr>
            <p:spPr bwMode="auto">
              <a:xfrm>
                <a:off x="5648990" y="5846025"/>
                <a:ext cx="535191" cy="222298"/>
              </a:xfrm>
              <a:prstGeom prst="roundRect">
                <a:avLst/>
              </a:prstGeom>
              <a:solidFill>
                <a:srgbClr val="D1EFE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Task</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grpSp>
        <p:sp>
          <p:nvSpPr>
            <p:cNvPr id="316" name="Rounded Rectangle 315"/>
            <p:cNvSpPr/>
            <p:nvPr/>
          </p:nvSpPr>
          <p:spPr bwMode="auto">
            <a:xfrm>
              <a:off x="8022298" y="5505809"/>
              <a:ext cx="1676400" cy="1080144"/>
            </a:xfrm>
            <a:prstGeom prst="roundRect">
              <a:avLst>
                <a:gd name="adj" fmla="val 10397"/>
              </a:avLst>
            </a:prstGeom>
            <a:solidFill>
              <a:srgbClr val="E7F4D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Data Node</a:t>
              </a:r>
              <a:r>
                <a:rPr lang="en-US" b="1" baseline="-25000" dirty="0" smtClean="0"/>
                <a:t>4</a:t>
              </a:r>
              <a:endParaRPr kumimoji="0" lang="en-US" sz="18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17" name="Rounded Rectangle 316"/>
            <p:cNvSpPr/>
            <p:nvPr/>
          </p:nvSpPr>
          <p:spPr bwMode="auto">
            <a:xfrm>
              <a:off x="8310597" y="5949954"/>
              <a:ext cx="535191" cy="222298"/>
            </a:xfrm>
            <a:prstGeom prst="roundRect">
              <a:avLst/>
            </a:prstGeom>
            <a:solidFill>
              <a:srgbClr val="BEBE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A</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18" name="Rounded Rectangle 317"/>
            <p:cNvSpPr/>
            <p:nvPr/>
          </p:nvSpPr>
          <p:spPr bwMode="auto">
            <a:xfrm>
              <a:off x="8890110" y="5949954"/>
              <a:ext cx="535191" cy="22229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a:t>B</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19" name="Rounded Rectangle 318"/>
            <p:cNvSpPr/>
            <p:nvPr/>
          </p:nvSpPr>
          <p:spPr bwMode="auto">
            <a:xfrm>
              <a:off x="8310597" y="6227914"/>
              <a:ext cx="535191" cy="222298"/>
            </a:xfrm>
            <a:prstGeom prst="roundRect">
              <a:avLst/>
            </a:prstGeom>
            <a:solidFill>
              <a:srgbClr val="FFEEB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a:t>C</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cxnSp>
          <p:nvCxnSpPr>
            <p:cNvPr id="321" name="Elbow Connector 203"/>
            <p:cNvCxnSpPr>
              <a:stCxn id="19" idx="2"/>
              <a:endCxn id="294" idx="0"/>
            </p:cNvCxnSpPr>
            <p:nvPr/>
          </p:nvCxnSpPr>
          <p:spPr bwMode="auto">
            <a:xfrm rot="16200000" flipH="1">
              <a:off x="7364933" y="1705793"/>
              <a:ext cx="308341" cy="2682789"/>
            </a:xfrm>
            <a:prstGeom prst="curvedConnector3">
              <a:avLst>
                <a:gd name="adj1" fmla="val 50000"/>
              </a:avLst>
            </a:prstGeom>
            <a:solidFill>
              <a:srgbClr val="00B8FF"/>
            </a:solidFill>
            <a:ln w="222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4" name="Rounded Rectangle 333"/>
            <p:cNvSpPr/>
            <p:nvPr/>
          </p:nvSpPr>
          <p:spPr bwMode="auto">
            <a:xfrm>
              <a:off x="1535904" y="5505809"/>
              <a:ext cx="708148" cy="1573332"/>
            </a:xfrm>
            <a:prstGeom prst="roundRect">
              <a:avLst>
                <a:gd name="adj" fmla="val 10397"/>
              </a:avLst>
            </a:prstGeom>
            <a:solidFill>
              <a:srgbClr val="E7F4D8"/>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File</a:t>
              </a:r>
              <a:endParaRPr kumimoji="0" lang="en-US" sz="1800" b="1"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29" name="Rounded Rectangle 328"/>
            <p:cNvSpPr/>
            <p:nvPr/>
          </p:nvSpPr>
          <p:spPr bwMode="auto">
            <a:xfrm>
              <a:off x="1621902" y="5964657"/>
              <a:ext cx="535191" cy="222298"/>
            </a:xfrm>
            <a:prstGeom prst="roundRect">
              <a:avLst/>
            </a:prstGeom>
            <a:solidFill>
              <a:srgbClr val="BEBEF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US" sz="1000" b="1" i="0" u="none" strike="noStrike" cap="none" normalizeH="0" dirty="0" smtClean="0">
                  <a:ln>
                    <a:noFill/>
                  </a:ln>
                  <a:effectLst/>
                  <a:latin typeface="Arial" panose="020B0604020202020204" pitchFamily="34" charset="0"/>
                  <a:cs typeface="Lucida Sans Unicode" panose="020B0602030504020204" pitchFamily="34" charset="0"/>
                </a:rPr>
                <a:t>A</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30" name="Rounded Rectangle 329"/>
            <p:cNvSpPr/>
            <p:nvPr/>
          </p:nvSpPr>
          <p:spPr bwMode="auto">
            <a:xfrm>
              <a:off x="1621902" y="6504804"/>
              <a:ext cx="535191" cy="222298"/>
            </a:xfrm>
            <a:prstGeom prst="roundRect">
              <a:avLst/>
            </a:prstGeom>
            <a:solidFill>
              <a:srgbClr val="FFEEB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C</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32" name="Rounded Rectangle 331"/>
            <p:cNvSpPr/>
            <p:nvPr/>
          </p:nvSpPr>
          <p:spPr bwMode="auto">
            <a:xfrm>
              <a:off x="1621902" y="6228438"/>
              <a:ext cx="535191" cy="22229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B</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sp>
          <p:nvSpPr>
            <p:cNvPr id="333" name="Rounded Rectangle 332"/>
            <p:cNvSpPr/>
            <p:nvPr/>
          </p:nvSpPr>
          <p:spPr bwMode="auto">
            <a:xfrm>
              <a:off x="1621902" y="6768236"/>
              <a:ext cx="535191" cy="222298"/>
            </a:xfrm>
            <a:prstGeom prst="roundRect">
              <a:avLst/>
            </a:prstGeom>
            <a:solidFill>
              <a:srgbClr val="FFC1C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en-US" sz="1000" b="1" dirty="0" smtClean="0"/>
                <a:t>D</a:t>
              </a:r>
              <a:endParaRPr kumimoji="0" lang="en-US" sz="1050" b="1" i="0" u="none" strike="noStrike" cap="none" normalizeH="0" dirty="0" smtClean="0">
                <a:ln>
                  <a:noFill/>
                </a:ln>
                <a:effectLst/>
                <a:latin typeface="Arial" panose="020B0604020202020204" pitchFamily="34" charset="0"/>
                <a:cs typeface="Lucida Sans Unicode" panose="020B0602030504020204" pitchFamily="34" charset="0"/>
              </a:endParaRPr>
            </a:p>
          </p:txBody>
        </p:sp>
        <p:cxnSp>
          <p:nvCxnSpPr>
            <p:cNvPr id="327" name="Straight Connector 326"/>
            <p:cNvCxnSpPr/>
            <p:nvPr/>
          </p:nvCxnSpPr>
          <p:spPr bwMode="auto">
            <a:xfrm>
              <a:off x="539551" y="5379043"/>
              <a:ext cx="9311202" cy="0"/>
            </a:xfrm>
            <a:prstGeom prst="line">
              <a:avLst/>
            </a:prstGeom>
            <a:solidFill>
              <a:srgbClr val="00B8FF"/>
            </a:solidFill>
            <a:ln w="222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 name="TextBox 337"/>
            <p:cNvSpPr txBox="1"/>
            <p:nvPr/>
          </p:nvSpPr>
          <p:spPr>
            <a:xfrm>
              <a:off x="463350" y="5940108"/>
              <a:ext cx="880139"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latin typeface="+mn-lt"/>
                </a:rPr>
                <a:t>HDFS Cluster</a:t>
              </a:r>
            </a:p>
          </p:txBody>
        </p:sp>
        <p:sp>
          <p:nvSpPr>
            <p:cNvPr id="339" name="TextBox 338"/>
            <p:cNvSpPr txBox="1"/>
            <p:nvPr/>
          </p:nvSpPr>
          <p:spPr>
            <a:xfrm>
              <a:off x="463350" y="3870621"/>
              <a:ext cx="956339" cy="87716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latin typeface="+mn-lt"/>
                </a:rPr>
                <a:t>Apache Spark Cluster</a:t>
              </a:r>
            </a:p>
          </p:txBody>
        </p:sp>
      </p:grpSp>
      <p:sp>
        <p:nvSpPr>
          <p:cNvPr id="34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20792367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idx="11"/>
          </p:nvPr>
        </p:nvSpPr>
        <p:spPr/>
        <p:txBody>
          <a:bodyPr/>
          <a:lstStyle/>
          <a:p>
            <a:r>
              <a:rPr lang="en-GB" altLang="fi-FI"/>
              <a:t>cs562 - spark - Fall 2016</a:t>
            </a:r>
          </a:p>
        </p:txBody>
      </p:sp>
      <p:sp>
        <p:nvSpPr>
          <p:cNvPr id="6" name="Slide Number Placeholder 5"/>
          <p:cNvSpPr>
            <a:spLocks noGrp="1"/>
          </p:cNvSpPr>
          <p:nvPr>
            <p:ph type="sldNum" idx="12"/>
          </p:nvPr>
        </p:nvSpPr>
        <p:spPr/>
        <p:txBody>
          <a:bodyPr/>
          <a:lstStyle/>
          <a:p>
            <a:fld id="{DF1B6D14-3D63-4ECE-88FB-D42E8294569F}" type="slidenum">
              <a:rPr lang="en-GB" altLang="fi-FI"/>
              <a:pPr/>
              <a:t>137</a:t>
            </a:fld>
            <a:endParaRPr lang="en-GB" altLang="fi-FI"/>
          </a:p>
        </p:txBody>
      </p:sp>
      <p:sp>
        <p:nvSpPr>
          <p:cNvPr id="768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Stream Processing</a:t>
            </a:r>
          </a:p>
        </p:txBody>
      </p:sp>
      <p:sp>
        <p:nvSpPr>
          <p:cNvPr id="7680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Infrastructure for continuous data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Computational model can be as general as MapReduce but with the ability to produce low-latency results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Data collected continuously is naturally processed continuously</a:t>
            </a:r>
          </a:p>
        </p:txBody>
      </p:sp>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4691063"/>
            <a:ext cx="8143875" cy="2514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A708CC38-EF5A-4D83-9CBD-09439E77693F}" type="slidenum">
              <a:rPr lang="en-GB" altLang="fi-FI"/>
              <a:pPr/>
              <a:t>138</a:t>
            </a:fld>
            <a:endParaRPr lang="en-GB" altLang="fi-FI"/>
          </a:p>
        </p:txBody>
      </p:sp>
      <p:sp>
        <p:nvSpPr>
          <p:cNvPr id="778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Core concepts</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t="17053"/>
          <a:stretch>
            <a:fillRect/>
          </a:stretch>
        </p:blipFill>
        <p:spPr bwMode="auto">
          <a:xfrm>
            <a:off x="0" y="2232025"/>
            <a:ext cx="9753600" cy="4549775"/>
          </a:xfrm>
          <a:prstGeom prst="rect">
            <a:avLst/>
          </a:prstGeom>
          <a:noFill/>
          <a:ln>
            <a:noFill/>
          </a:ln>
          <a:effectLst/>
          <a:extLst>
            <a:ext uri="{909E8E84-426E-40DD-AFC4-6F175D3DCCD1}">
              <a14:hiddenFill xmlns:a14="http://schemas.microsoft.com/office/drawing/2010/main">
                <a:blipFill dpi="0" rotWithShape="0">
                  <a:blip/>
                  <a:srcRect t="17053"/>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idx="11"/>
          </p:nvPr>
        </p:nvSpPr>
        <p:spPr/>
        <p:txBody>
          <a:bodyPr/>
          <a:lstStyle/>
          <a:p>
            <a:r>
              <a:rPr lang="en-GB" altLang="fi-FI"/>
              <a:t>cs562 - spark - Fall 2016</a:t>
            </a:r>
          </a:p>
        </p:txBody>
      </p:sp>
      <p:sp>
        <p:nvSpPr>
          <p:cNvPr id="6" name="Slide Number Placeholder 5"/>
          <p:cNvSpPr>
            <a:spLocks noGrp="1"/>
          </p:cNvSpPr>
          <p:nvPr>
            <p:ph type="sldNum" idx="12"/>
          </p:nvPr>
        </p:nvSpPr>
        <p:spPr/>
        <p:txBody>
          <a:bodyPr/>
          <a:lstStyle/>
          <a:p>
            <a:fld id="{3016DC00-9C11-4F8E-8B26-6744FBA563CB}" type="slidenum">
              <a:rPr lang="en-GB" altLang="fi-FI"/>
              <a:pPr/>
              <a:t>139</a:t>
            </a:fld>
            <a:endParaRPr lang="en-GB" altLang="fi-FI"/>
          </a:p>
        </p:txBody>
      </p:sp>
      <p:sp>
        <p:nvSpPr>
          <p:cNvPr id="7884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2208213"/>
            <a:ext cx="9753600" cy="3581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1" name="Text Box 3"/>
          <p:cNvSpPr txBox="1">
            <a:spLocks noChangeArrowheads="1"/>
          </p:cNvSpPr>
          <p:nvPr/>
        </p:nvSpPr>
        <p:spPr bwMode="auto">
          <a:xfrm>
            <a:off x="6119813" y="59848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CEAF304-E455-42EF-AAFB-06C4ABDD2A85}" type="slidenum">
              <a:rPr lang="en-GB" altLang="fi-FI"/>
              <a:pPr/>
              <a:t>14</a:t>
            </a:fld>
            <a:endParaRPr lang="en-GB" altLang="fi-FI"/>
          </a:p>
        </p:txBody>
      </p:sp>
      <p:sp>
        <p:nvSpPr>
          <p:cNvPr id="1024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024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A fast and general engine for large-scale data </a:t>
            </a:r>
            <a:r>
              <a:rPr lang="en-GB" altLang="fi-FI" sz="2800" b="1" dirty="0" smtClean="0">
                <a:latin typeface="GFS Neohellenic" charset="0"/>
              </a:rPr>
              <a:t>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An </a:t>
            </a:r>
            <a:r>
              <a:rPr lang="en-GB" altLang="fi-FI" sz="2800" b="1" dirty="0">
                <a:latin typeface="GFS Neohellenic" charset="0"/>
              </a:rPr>
              <a:t>open-source implementation of Resilient Distributed Datasets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Has </a:t>
            </a:r>
            <a:r>
              <a:rPr lang="en-GB" altLang="fi-FI" sz="2800" dirty="0">
                <a:latin typeface="GFS Neohellenic" charset="0"/>
              </a:rPr>
              <a:t>an </a:t>
            </a:r>
            <a:r>
              <a:rPr lang="en-GB" altLang="fi-FI" sz="2800" b="1" dirty="0">
                <a:latin typeface="GFS Neohellenic" charset="0"/>
              </a:rPr>
              <a:t>advanced DAG</a:t>
            </a:r>
            <a:r>
              <a:rPr lang="en-GB" altLang="fi-FI" sz="2800" dirty="0">
                <a:latin typeface="GFS Neohellenic" charset="0"/>
              </a:rPr>
              <a:t> execution engine and in-memory computing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Uses </a:t>
            </a:r>
            <a:r>
              <a:rPr lang="en-GB" altLang="fi-FI" sz="2800" b="1" dirty="0">
                <a:latin typeface="GFS Neohellenic" charset="0"/>
              </a:rPr>
              <a:t>the S</a:t>
            </a:r>
            <a:r>
              <a:rPr lang="en-GB" altLang="fi-FI" sz="2800" b="1" dirty="0" smtClean="0">
                <a:latin typeface="GFS Neohellenic" charset="0"/>
              </a:rPr>
              <a:t>cala </a:t>
            </a:r>
            <a:r>
              <a:rPr lang="en-GB" altLang="fi-FI" sz="2800" b="1" dirty="0">
                <a:latin typeface="GFS Neohellenic" charset="0"/>
              </a:rPr>
              <a:t>collections functional API</a:t>
            </a:r>
            <a:r>
              <a:rPr lang="en-GB" altLang="fi-FI" sz="2800" dirty="0">
                <a:latin typeface="GFS Neohellenic" charset="0"/>
              </a:rPr>
              <a:t> for </a:t>
            </a:r>
            <a:r>
              <a:rPr lang="en-GB" altLang="fi-FI" sz="2800" dirty="0" smtClean="0">
                <a:latin typeface="GFS Neohellenic" charset="0"/>
              </a:rPr>
              <a:t>manipulating data </a:t>
            </a:r>
            <a:r>
              <a:rPr lang="en-GB" altLang="fi-FI" sz="2800" dirty="0">
                <a:latin typeface="GFS Neohellenic" charset="0"/>
              </a:rPr>
              <a:t>at </a:t>
            </a:r>
            <a:r>
              <a:rPr lang="en-GB" altLang="fi-FI" sz="2800" dirty="0" smtClean="0">
                <a:latin typeface="GFS Neohellenic" charset="0"/>
              </a:rPr>
              <a:t>scale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AB1B21D4-7C68-4BDE-8054-86E55B3FEE18}" type="slidenum">
              <a:rPr lang="en-GB" altLang="fi-FI"/>
              <a:pPr/>
              <a:t>140</a:t>
            </a:fld>
            <a:endParaRPr lang="en-GB" altLang="fi-FI"/>
          </a:p>
        </p:txBody>
      </p:sp>
      <p:sp>
        <p:nvSpPr>
          <p:cNvPr id="79873" name="Rectangle 1"/>
          <p:cNvSpPr>
            <a:spLocks noGrp="1" noChangeArrowheads="1"/>
          </p:cNvSpPr>
          <p:nvPr>
            <p:ph type="title"/>
          </p:nvPr>
        </p:nvSpPr>
        <p:spPr>
          <a:xfrm>
            <a:off x="503238" y="301625"/>
            <a:ext cx="9070975" cy="1262063"/>
          </a:xfrm>
          <a:ln/>
        </p:spPr>
        <p:txBody>
          <a:bodyPr tIns="39116"/>
          <a:lstStyle/>
          <a:p>
            <a:endParaRPr lang="fi-FI"/>
          </a:p>
        </p:txBody>
      </p:sp>
      <p:sp>
        <p:nvSpPr>
          <p:cNvPr id="79874" name="Rectangle 2"/>
          <p:cNvSpPr>
            <a:spLocks noGrp="1" noChangeArrowheads="1"/>
          </p:cNvSpPr>
          <p:nvPr>
            <p:ph type="body" idx="1"/>
          </p:nvPr>
        </p:nvSpPr>
        <p:spPr>
          <a:xfrm>
            <a:off x="503238" y="1768475"/>
            <a:ext cx="9070975" cy="43846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Explicitly store RDDs in memory, on disk or off-heap (cache, persist)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Checking for truncating	 RDD lineage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4"/>
          <p:cNvSpPr>
            <a:spLocks noGrp="1"/>
          </p:cNvSpPr>
          <p:nvPr>
            <p:ph type="ftr" idx="11"/>
          </p:nvPr>
        </p:nvSpPr>
        <p:spPr/>
        <p:txBody>
          <a:bodyPr/>
          <a:lstStyle/>
          <a:p>
            <a:r>
              <a:rPr lang="en-GB" altLang="fi-FI"/>
              <a:t>cs562 - spark - Fall 2016</a:t>
            </a:r>
          </a:p>
        </p:txBody>
      </p:sp>
      <p:sp>
        <p:nvSpPr>
          <p:cNvPr id="7" name="Slide Number Placeholder 5"/>
          <p:cNvSpPr>
            <a:spLocks noGrp="1"/>
          </p:cNvSpPr>
          <p:nvPr>
            <p:ph type="sldNum" idx="12"/>
          </p:nvPr>
        </p:nvSpPr>
        <p:spPr/>
        <p:txBody>
          <a:bodyPr/>
          <a:lstStyle/>
          <a:p>
            <a:fld id="{7A0DCDBA-DE63-4CE8-B07C-2B20AEA57EA9}" type="slidenum">
              <a:rPr lang="en-GB" altLang="fi-FI"/>
              <a:pPr/>
              <a:t>141</a:t>
            </a:fld>
            <a:endParaRPr lang="en-GB" altLang="fi-FI"/>
          </a:p>
        </p:txBody>
      </p:sp>
      <p:sp>
        <p:nvSpPr>
          <p:cNvPr id="6144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High Level Data Flow</a:t>
            </a:r>
          </a:p>
        </p:txBody>
      </p:sp>
      <p:sp>
        <p:nvSpPr>
          <p:cNvPr id="61442" name="Text Box 2"/>
          <p:cNvSpPr txBox="1">
            <a:spLocks noChangeArrowheads="1"/>
          </p:cNvSpPr>
          <p:nvPr/>
        </p:nvSpPr>
        <p:spPr bwMode="auto">
          <a:xfrm>
            <a:off x="6119813" y="652462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Diagram from Spark Shuffle Introduction</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93788"/>
            <a:ext cx="9191625" cy="5314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ooter Placeholder 4"/>
          <p:cNvSpPr>
            <a:spLocks noGrp="1"/>
          </p:cNvSpPr>
          <p:nvPr>
            <p:ph type="ftr" idx="11"/>
          </p:nvPr>
        </p:nvSpPr>
        <p:spPr/>
        <p:txBody>
          <a:bodyPr/>
          <a:lstStyle/>
          <a:p>
            <a:r>
              <a:rPr lang="en-GB" altLang="fi-FI"/>
              <a:t>cs562 - spark - Fall 2016</a:t>
            </a:r>
          </a:p>
        </p:txBody>
      </p:sp>
      <p:sp>
        <p:nvSpPr>
          <p:cNvPr id="8" name="Slide Number Placeholder 5"/>
          <p:cNvSpPr>
            <a:spLocks noGrp="1"/>
          </p:cNvSpPr>
          <p:nvPr>
            <p:ph type="sldNum" idx="12"/>
          </p:nvPr>
        </p:nvSpPr>
        <p:spPr/>
        <p:txBody>
          <a:bodyPr/>
          <a:lstStyle/>
          <a:p>
            <a:fld id="{8D4DD9F1-D42D-4222-A5BE-B2AF18B05544}" type="slidenum">
              <a:rPr lang="en-GB" altLang="fi-FI"/>
              <a:pPr/>
              <a:t>142</a:t>
            </a:fld>
            <a:endParaRPr lang="en-GB" altLang="fi-FI"/>
          </a:p>
        </p:txBody>
      </p:sp>
      <p:sp>
        <p:nvSpPr>
          <p:cNvPr id="6246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Hash-Based Shuffle – Writer</a:t>
            </a:r>
          </a:p>
        </p:txBody>
      </p:sp>
      <p:sp>
        <p:nvSpPr>
          <p:cNvPr id="62466" name="Text Box 2"/>
          <p:cNvSpPr txBox="1">
            <a:spLocks noChangeArrowheads="1"/>
          </p:cNvSpPr>
          <p:nvPr/>
        </p:nvSpPr>
        <p:spPr bwMode="auto">
          <a:xfrm>
            <a:off x="6119813" y="652462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 y="2801938"/>
            <a:ext cx="9048750" cy="3419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8" name="Text Box 4"/>
          <p:cNvSpPr txBox="1">
            <a:spLocks noChangeArrowheads="1"/>
          </p:cNvSpPr>
          <p:nvPr/>
        </p:nvSpPr>
        <p:spPr bwMode="auto">
          <a:xfrm>
            <a:off x="504825" y="1544638"/>
            <a:ext cx="9070975"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4000">
                <a:latin typeface="GFS Neohellenic" charset="0"/>
              </a:rPr>
              <a:t>Basic Shuffle Writer</a:t>
            </a:r>
          </a:p>
          <a:p>
            <a:pPr lvl="1">
              <a:lnSpc>
                <a:spcPct val="69000"/>
              </a:lnSpc>
              <a:spcBef>
                <a:spcPts val="1138"/>
              </a:spcBef>
              <a:buSzPct val="75000"/>
              <a:buFont typeface="Symbol" panose="05050102010706020507" pitchFamily="18" charset="2"/>
              <a:buChar char=""/>
            </a:pPr>
            <a:r>
              <a:rPr lang="en-GB" altLang="fi-FI" sz="4000">
                <a:latin typeface="GFS Neohellenic" charset="0"/>
              </a:rPr>
              <a:t>Each bucket mapped to a single file</a:t>
            </a:r>
          </a:p>
        </p:txBody>
      </p:sp>
      <p:pic>
        <p:nvPicPr>
          <p:cNvPr id="62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idx="11"/>
          </p:nvPr>
        </p:nvSpPr>
        <p:spPr/>
        <p:txBody>
          <a:bodyPr/>
          <a:lstStyle/>
          <a:p>
            <a:r>
              <a:rPr lang="en-GB" altLang="fi-FI"/>
              <a:t>cs562 - spark - Fall 2016</a:t>
            </a:r>
          </a:p>
        </p:txBody>
      </p:sp>
      <p:sp>
        <p:nvSpPr>
          <p:cNvPr id="6" name="Slide Number Placeholder 5"/>
          <p:cNvSpPr>
            <a:spLocks noGrp="1"/>
          </p:cNvSpPr>
          <p:nvPr>
            <p:ph type="sldNum" idx="12"/>
          </p:nvPr>
        </p:nvSpPr>
        <p:spPr/>
        <p:txBody>
          <a:bodyPr/>
          <a:lstStyle/>
          <a:p>
            <a:fld id="{5BE52684-0F21-415E-BBEE-1A4CD65170DD}" type="slidenum">
              <a:rPr lang="en-GB" altLang="fi-FI"/>
              <a:pPr/>
              <a:t>143</a:t>
            </a:fld>
            <a:endParaRPr lang="en-GB" altLang="fi-FI"/>
          </a:p>
        </p:txBody>
      </p:sp>
      <p:sp>
        <p:nvSpPr>
          <p:cNvPr id="6348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Hash-Based Shuffle – Writer</a:t>
            </a:r>
          </a:p>
        </p:txBody>
      </p:sp>
      <p:sp>
        <p:nvSpPr>
          <p:cNvPr id="63490"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Basic Shuffle Writer	</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M * R shuffle spill files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Concurrent C * R opened shuffle files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If shuffle spill enabled, can generate more </a:t>
            </a:r>
            <a:r>
              <a:rPr lang="en-GB" altLang="fi-FI" dirty="0" err="1">
                <a:latin typeface="GFS Neohellenic" charset="0"/>
              </a:rPr>
              <a:t>tmp</a:t>
            </a:r>
            <a:r>
              <a:rPr lang="en-GB" altLang="fi-FI" dirty="0">
                <a:latin typeface="GFS Neohellenic" charset="0"/>
              </a:rPr>
              <a:t> spill files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Consolidate Shuffle Writer</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Reduce the total spilled files in C * R (if M &gt;&gt; C)</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Concurrent opened is the same as before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Memory Consumption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C * R + N file handlers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Each file handler could take up to 32KB~100KB+ memory for various buffers</a:t>
            </a:r>
          </a:p>
        </p:txBody>
      </p:sp>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4"/>
          <p:cNvSpPr>
            <a:spLocks noGrp="1"/>
          </p:cNvSpPr>
          <p:nvPr>
            <p:ph type="ftr" idx="11"/>
          </p:nvPr>
        </p:nvSpPr>
        <p:spPr/>
        <p:txBody>
          <a:bodyPr/>
          <a:lstStyle/>
          <a:p>
            <a:r>
              <a:rPr lang="en-GB" altLang="fi-FI"/>
              <a:t>cs562 - spark - Fall 2016</a:t>
            </a:r>
          </a:p>
        </p:txBody>
      </p:sp>
      <p:sp>
        <p:nvSpPr>
          <p:cNvPr id="7" name="Slide Number Placeholder 5"/>
          <p:cNvSpPr>
            <a:spLocks noGrp="1"/>
          </p:cNvSpPr>
          <p:nvPr>
            <p:ph type="sldNum" idx="12"/>
          </p:nvPr>
        </p:nvSpPr>
        <p:spPr/>
        <p:txBody>
          <a:bodyPr/>
          <a:lstStyle/>
          <a:p>
            <a:fld id="{719E5D03-B7E1-40C3-AE95-8A556EA54576}" type="slidenum">
              <a:rPr lang="en-GB" altLang="fi-FI"/>
              <a:pPr/>
              <a:t>144</a:t>
            </a:fld>
            <a:endParaRPr lang="en-GB" altLang="fi-FI"/>
          </a:p>
        </p:txBody>
      </p:sp>
      <p:sp>
        <p:nvSpPr>
          <p:cNvPr id="6451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Sort-based shuffle – Shuffle Writer</a:t>
            </a:r>
          </a:p>
        </p:txBody>
      </p:sp>
      <p:sp>
        <p:nvSpPr>
          <p:cNvPr id="64514" name="Text Box 2"/>
          <p:cNvSpPr txBox="1">
            <a:spLocks noChangeArrowheads="1"/>
          </p:cNvSpPr>
          <p:nvPr/>
        </p:nvSpPr>
        <p:spPr bwMode="auto">
          <a:xfrm>
            <a:off x="6119813" y="652462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sp>
        <p:nvSpPr>
          <p:cNvPr id="64515" name="Text Box 3"/>
          <p:cNvSpPr txBox="1">
            <a:spLocks noChangeArrowheads="1"/>
          </p:cNvSpPr>
          <p:nvPr/>
        </p:nvSpPr>
        <p:spPr bwMode="auto">
          <a:xfrm>
            <a:off x="504825" y="1544638"/>
            <a:ext cx="9070975"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4000">
                <a:latin typeface="GFS Neohellenic" charset="0"/>
              </a:rPr>
              <a:t>Sort Shuffle Writer</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376488"/>
            <a:ext cx="9353550" cy="409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9CB9DDEB-A8F7-41C9-8746-765588A0D1E3}" type="slidenum">
              <a:rPr lang="en-GB" altLang="fi-FI"/>
              <a:pPr/>
              <a:t>145</a:t>
            </a:fld>
            <a:endParaRPr lang="en-GB" altLang="fi-FI"/>
          </a:p>
        </p:txBody>
      </p:sp>
      <p:sp>
        <p:nvSpPr>
          <p:cNvPr id="6553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Sort-Based Shuffle – Shuffle Writer</a:t>
            </a:r>
          </a:p>
        </p:txBody>
      </p:sp>
      <p:sp>
        <p:nvSpPr>
          <p:cNvPr id="65538"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Each map task generates 1 shuffle data file + 1 index file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Utilize </a:t>
            </a:r>
            <a:r>
              <a:rPr lang="en-GB" altLang="fi-FI" sz="3200" dirty="0" err="1">
                <a:latin typeface="GFS Neohellenic" charset="0"/>
              </a:rPr>
              <a:t>ExternalSorter</a:t>
            </a:r>
            <a:r>
              <a:rPr lang="en-GB" altLang="fi-FI" sz="3200" dirty="0">
                <a:latin typeface="GFS Neohellenic" charset="0"/>
              </a:rPr>
              <a:t> to do the sort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If map-side combine is required, data will be sorted by key and partition for aggregation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Otherwise data will only be sorted by partition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If reducer number &lt;= 200 and no need to do aggregation or ordering, data will not be sorted at all</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Use hash way and spill to separate files for each reduce partition, then merge them into one per map for final output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4"/>
          <p:cNvSpPr>
            <a:spLocks noGrp="1"/>
          </p:cNvSpPr>
          <p:nvPr>
            <p:ph type="ftr" idx="11"/>
          </p:nvPr>
        </p:nvSpPr>
        <p:spPr/>
        <p:txBody>
          <a:bodyPr/>
          <a:lstStyle/>
          <a:p>
            <a:r>
              <a:rPr lang="en-GB" altLang="fi-FI"/>
              <a:t>cs562 - spark - Fall 2016</a:t>
            </a:r>
          </a:p>
        </p:txBody>
      </p:sp>
      <p:sp>
        <p:nvSpPr>
          <p:cNvPr id="7" name="Slide Number Placeholder 5"/>
          <p:cNvSpPr>
            <a:spLocks noGrp="1"/>
          </p:cNvSpPr>
          <p:nvPr>
            <p:ph type="sldNum" idx="12"/>
          </p:nvPr>
        </p:nvSpPr>
        <p:spPr/>
        <p:txBody>
          <a:bodyPr/>
          <a:lstStyle/>
          <a:p>
            <a:fld id="{7F655613-F47C-47B6-8DFC-A5E542FC8E9B}" type="slidenum">
              <a:rPr lang="en-GB" altLang="fi-FI"/>
              <a:pPr/>
              <a:t>146</a:t>
            </a:fld>
            <a:endParaRPr lang="en-GB" altLang="fi-FI"/>
          </a:p>
        </p:txBody>
      </p:sp>
      <p:sp>
        <p:nvSpPr>
          <p:cNvPr id="6656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Hash-Based Shuffle – Reader</a:t>
            </a:r>
          </a:p>
        </p:txBody>
      </p:sp>
      <p:sp>
        <p:nvSpPr>
          <p:cNvPr id="6656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a:latin typeface="GFS Neohellenic" charset="0"/>
              </a:rPr>
              <a:t>Actually at present, Sort Based Shuffle also uses HashShuffleReader</a:t>
            </a: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2876550"/>
            <a:ext cx="8705850" cy="3390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64" name="Text Box 4"/>
          <p:cNvSpPr txBox="1">
            <a:spLocks noChangeArrowheads="1"/>
          </p:cNvSpPr>
          <p:nvPr/>
        </p:nvSpPr>
        <p:spPr bwMode="auto">
          <a:xfrm>
            <a:off x="6119813" y="652462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7468F91D-C383-4A33-A7CE-3701C4E700DA}" type="slidenum">
              <a:rPr lang="en-GB" altLang="fi-FI"/>
              <a:pPr/>
              <a:t>147</a:t>
            </a:fld>
            <a:endParaRPr lang="en-GB" altLang="fi-FI"/>
          </a:p>
        </p:txBody>
      </p:sp>
      <p:sp>
        <p:nvSpPr>
          <p:cNvPr id="6758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Related Conceptions</a:t>
            </a:r>
          </a:p>
        </p:txBody>
      </p:sp>
      <p:sp>
        <p:nvSpPr>
          <p:cNvPr id="67586" name="Rectangle 2"/>
          <p:cNvSpPr>
            <a:spLocks noGrp="1" noChangeArrowheads="1"/>
          </p:cNvSpPr>
          <p:nvPr>
            <p:ph type="body" idx="1"/>
          </p:nvPr>
        </p:nvSpPr>
        <p:spPr>
          <a:xfrm>
            <a:off x="504878" y="1238250"/>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err="1">
                <a:latin typeface="GFS Neohellenic" charset="0"/>
              </a:rPr>
              <a:t>BlockTransferService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Provide a general interface for </a:t>
            </a:r>
            <a:r>
              <a:rPr lang="en-GB" altLang="fi-FI" sz="2400" dirty="0" err="1">
                <a:latin typeface="GFS Neohellenic" charset="0"/>
              </a:rPr>
              <a:t>ShuffleFetcher</a:t>
            </a:r>
            <a:r>
              <a:rPr lang="en-GB" altLang="fi-FI" sz="2400" dirty="0">
                <a:latin typeface="GFS Neohellenic" charset="0"/>
              </a:rPr>
              <a:t> and working with </a:t>
            </a:r>
            <a:r>
              <a:rPr lang="en-GB" altLang="fi-FI" sz="2400" dirty="0" err="1">
                <a:latin typeface="GFS Neohellenic" charset="0"/>
              </a:rPr>
              <a:t>BlockDataManager</a:t>
            </a:r>
            <a:r>
              <a:rPr lang="en-GB" altLang="fi-FI" sz="2400" dirty="0">
                <a:latin typeface="GFS Neohellenic" charset="0"/>
              </a:rPr>
              <a:t>	 to get local data</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err="1">
                <a:latin typeface="GFS Neohellenic" charset="0"/>
              </a:rPr>
              <a:t>ShuffleClient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Wrap up </a:t>
            </a:r>
            <a:r>
              <a:rPr lang="en-GB" altLang="fi-FI" sz="2400" dirty="0" err="1">
                <a:latin typeface="GFS Neohellenic" charset="0"/>
              </a:rPr>
              <a:t>fetchin</a:t>
            </a:r>
            <a:r>
              <a:rPr lang="en-GB" altLang="fi-FI" sz="2400" dirty="0">
                <a:latin typeface="GFS Neohellenic" charset="0"/>
              </a:rPr>
              <a:t> data process for the client side, say setup </a:t>
            </a:r>
            <a:r>
              <a:rPr lang="en-GB" altLang="fi-FI" sz="2400" dirty="0" err="1">
                <a:latin typeface="GFS Neohellenic" charset="0"/>
              </a:rPr>
              <a:t>TransportContext</a:t>
            </a:r>
            <a:r>
              <a:rPr lang="en-GB" altLang="fi-FI" sz="2400" dirty="0">
                <a:latin typeface="GFS Neohellenic" charset="0"/>
              </a:rPr>
              <a:t>, </a:t>
            </a:r>
            <a:r>
              <a:rPr lang="en-GB" altLang="fi-FI" sz="2400" dirty="0" err="1">
                <a:latin typeface="GFS Neohellenic" charset="0"/>
              </a:rPr>
              <a:t>fetchin</a:t>
            </a:r>
            <a:r>
              <a:rPr lang="en-GB" altLang="fi-FI" sz="2400" dirty="0">
                <a:latin typeface="GFS Neohellenic" charset="0"/>
              </a:rPr>
              <a:t> data process for the client side, say setup </a:t>
            </a:r>
            <a:r>
              <a:rPr lang="en-GB" altLang="fi-FI" sz="2400" dirty="0" err="1">
                <a:latin typeface="GFS Neohellenic" charset="0"/>
              </a:rPr>
              <a:t>TransportContext</a:t>
            </a:r>
            <a:r>
              <a:rPr lang="en-GB" altLang="fi-FI" sz="2400" dirty="0">
                <a:latin typeface="GFS Neohellenic" charset="0"/>
              </a:rPr>
              <a:t>, </a:t>
            </a:r>
            <a:r>
              <a:rPr lang="en-GB" altLang="fi-FI" sz="2400" dirty="0" err="1">
                <a:latin typeface="GFS Neohellenic" charset="0"/>
              </a:rPr>
              <a:t>fetchin</a:t>
            </a:r>
            <a:r>
              <a:rPr lang="en-GB" altLang="fi-FI" sz="2400" dirty="0">
                <a:latin typeface="GFS Neohellenic" charset="0"/>
              </a:rPr>
              <a:t> data process for the client side, say setup </a:t>
            </a:r>
            <a:r>
              <a:rPr lang="en-GB" altLang="fi-FI" sz="2400" dirty="0" err="1">
                <a:latin typeface="GFS Neohellenic" charset="0"/>
              </a:rPr>
              <a:t>TransportContext</a:t>
            </a:r>
            <a:r>
              <a:rPr lang="en-GB" altLang="fi-FI" sz="2400" dirty="0">
                <a:latin typeface="GFS Neohellenic" charset="0"/>
              </a:rPr>
              <a:t>, </a:t>
            </a:r>
            <a:r>
              <a:rPr lang="en-GB" altLang="fi-FI" sz="2400" dirty="0" err="1">
                <a:latin typeface="GFS Neohellenic" charset="0"/>
              </a:rPr>
              <a:t>TransportClient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err="1">
                <a:latin typeface="GFS Neohellenic" charset="0"/>
              </a:rPr>
              <a:t>TransportContext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Context to setup the transport layer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err="1">
                <a:latin typeface="GFS Neohellenic" charset="0"/>
              </a:rPr>
              <a:t>TransportServer</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Low-level streaming service server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err="1">
                <a:latin typeface="GFS Neohellenic" charset="0"/>
              </a:rPr>
              <a:t>TransportClient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Client for fetching consecutive chunks from </a:t>
            </a:r>
            <a:r>
              <a:rPr lang="en-GB" altLang="fi-FI" sz="2400" dirty="0" err="1">
                <a:latin typeface="GFS Neohellenic" charset="0"/>
              </a:rPr>
              <a:t>TransportServer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idx="11"/>
          </p:nvPr>
        </p:nvSpPr>
        <p:spPr/>
        <p:txBody>
          <a:bodyPr/>
          <a:lstStyle/>
          <a:p>
            <a:r>
              <a:rPr lang="en-GB" altLang="fi-FI"/>
              <a:t>cs562 - spark - Fall 2016</a:t>
            </a:r>
          </a:p>
        </p:txBody>
      </p:sp>
      <p:sp>
        <p:nvSpPr>
          <p:cNvPr id="6" name="Slide Number Placeholder 5"/>
          <p:cNvSpPr>
            <a:spLocks noGrp="1"/>
          </p:cNvSpPr>
          <p:nvPr>
            <p:ph type="sldNum" idx="12"/>
          </p:nvPr>
        </p:nvSpPr>
        <p:spPr/>
        <p:txBody>
          <a:bodyPr/>
          <a:lstStyle/>
          <a:p>
            <a:fld id="{F1C16D0C-AF11-42A4-8379-D2C8F8AED94F}" type="slidenum">
              <a:rPr lang="en-GB" altLang="fi-FI"/>
              <a:pPr/>
              <a:t>148</a:t>
            </a:fld>
            <a:endParaRPr lang="en-GB" altLang="fi-FI"/>
          </a:p>
        </p:txBody>
      </p:sp>
      <p:pic>
        <p:nvPicPr>
          <p:cNvPr id="686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798513"/>
            <a:ext cx="8553450" cy="5927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0" name="Rectangle 2"/>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Data Flow</a:t>
            </a:r>
          </a:p>
        </p:txBody>
      </p:sp>
      <p:sp>
        <p:nvSpPr>
          <p:cNvPr id="68611" name="Text Box 3"/>
          <p:cNvSpPr txBox="1">
            <a:spLocks noChangeArrowheads="1"/>
          </p:cNvSpPr>
          <p:nvPr/>
        </p:nvSpPr>
        <p:spPr bwMode="auto">
          <a:xfrm>
            <a:off x="6119813" y="66325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idx="11"/>
          </p:nvPr>
        </p:nvSpPr>
        <p:spPr/>
        <p:txBody>
          <a:bodyPr/>
          <a:lstStyle/>
          <a:p>
            <a:r>
              <a:rPr lang="en-GB" altLang="fi-FI"/>
              <a:t>cs562 - spark - Fall 2016</a:t>
            </a:r>
          </a:p>
        </p:txBody>
      </p:sp>
      <p:sp>
        <p:nvSpPr>
          <p:cNvPr id="6" name="Slide Number Placeholder 5"/>
          <p:cNvSpPr>
            <a:spLocks noGrp="1"/>
          </p:cNvSpPr>
          <p:nvPr>
            <p:ph type="sldNum" idx="12"/>
          </p:nvPr>
        </p:nvSpPr>
        <p:spPr/>
        <p:txBody>
          <a:bodyPr/>
          <a:lstStyle/>
          <a:p>
            <a:fld id="{064DCF3E-BDBD-4439-AFB5-0DD5A91988EC}" type="slidenum">
              <a:rPr lang="en-GB" altLang="fi-FI"/>
              <a:pPr/>
              <a:t>149</a:t>
            </a:fld>
            <a:endParaRPr lang="en-GB" altLang="fi-FI"/>
          </a:p>
        </p:txBody>
      </p:sp>
      <p:sp>
        <p:nvSpPr>
          <p:cNvPr id="6963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Data Flow</a:t>
            </a:r>
          </a:p>
        </p:txBody>
      </p:sp>
      <p:sp>
        <p:nvSpPr>
          <p:cNvPr id="69634" name="Text Box 2"/>
          <p:cNvSpPr txBox="1">
            <a:spLocks noChangeArrowheads="1"/>
          </p:cNvSpPr>
          <p:nvPr/>
        </p:nvSpPr>
        <p:spPr bwMode="auto">
          <a:xfrm>
            <a:off x="6119813" y="66325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Diagram from Spark Shuffle Introduction</a:t>
            </a:r>
          </a:p>
        </p:txBody>
      </p:sp>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8" y="1138238"/>
            <a:ext cx="8596312" cy="537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62270451-507C-482C-843F-60984D6A125F}" type="slidenum">
              <a:rPr lang="en-GB" altLang="fi-FI"/>
              <a:pPr/>
              <a:t>15</a:t>
            </a:fld>
            <a:endParaRPr lang="en-GB" altLang="fi-FI"/>
          </a:p>
        </p:txBody>
      </p:sp>
      <p:sp>
        <p:nvSpPr>
          <p:cNvPr id="1126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1266"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Provides </a:t>
            </a:r>
            <a:r>
              <a:rPr lang="en-GB" altLang="fi-FI" sz="2800" b="1" dirty="0" smtClean="0">
                <a:latin typeface="GFS Neohellenic" charset="0"/>
              </a:rPr>
              <a:t>in-memory data caching</a:t>
            </a:r>
            <a:r>
              <a:rPr lang="en-GB" altLang="fi-FI" sz="2800" dirty="0" smtClean="0">
                <a:latin typeface="GFS Neohellenic" charset="0"/>
              </a:rPr>
              <a:t> </a:t>
            </a:r>
            <a:r>
              <a:rPr lang="en-GB" altLang="fi-FI" sz="2800" b="1" dirty="0" smtClean="0">
                <a:latin typeface="GFS Neohellenic" charset="0"/>
              </a:rPr>
              <a:t>and reuse</a:t>
            </a:r>
            <a:r>
              <a:rPr lang="en-GB" altLang="fi-FI" sz="2800" dirty="0" smtClean="0">
                <a:latin typeface="GFS Neohellenic" charset="0"/>
              </a:rPr>
              <a:t> across computations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Applies a set of coarse-grained </a:t>
            </a:r>
            <a:r>
              <a:rPr lang="en-GB" altLang="fi-FI" sz="2800" b="1" dirty="0" smtClean="0">
                <a:latin typeface="GFS Neohellenic" charset="0"/>
              </a:rPr>
              <a:t>transformations over partitioned data</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Failure recovery relies on lineage</a:t>
            </a:r>
            <a:r>
              <a:rPr lang="en-GB" altLang="fi-FI" sz="2800" dirty="0" smtClean="0">
                <a:latin typeface="GFS Neohellenic" charset="0"/>
              </a:rPr>
              <a:t> to re-compute failed 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Supports the majority of input formats</a:t>
            </a:r>
            <a:r>
              <a:rPr lang="en-GB" altLang="fi-FI" sz="2800" dirty="0" smtClean="0">
                <a:latin typeface="GFS Neohellenic" charset="0"/>
              </a:rPr>
              <a:t> and </a:t>
            </a:r>
            <a:r>
              <a:rPr lang="en-GB" altLang="fi-FI" sz="2800" b="1" dirty="0" smtClean="0">
                <a:latin typeface="GFS Neohellenic" charset="0"/>
              </a:rPr>
              <a:t>integrates with </a:t>
            </a:r>
            <a:r>
              <a:rPr lang="en-GB" altLang="fi-FI" sz="2800" b="1" dirty="0" err="1" smtClean="0">
                <a:latin typeface="GFS Neohellenic" charset="0"/>
              </a:rPr>
              <a:t>Mesos</a:t>
            </a:r>
            <a:r>
              <a:rPr lang="en-GB" altLang="fi-FI" sz="2800" b="1" dirty="0" smtClean="0">
                <a:latin typeface="GFS Neohellenic" charset="0"/>
              </a:rPr>
              <a:t>/Yarn/HDFS</a:t>
            </a:r>
            <a:endParaRPr lang="en-GB" altLang="fi-FI" sz="2800" b="1" dirty="0">
              <a:latin typeface="GFS Neohellenic" charset="0"/>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0F1F0D5-19D3-4CE7-9A8F-677EB3BBBDD3}" type="slidenum">
              <a:rPr lang="en-GB" altLang="fi-FI"/>
              <a:pPr/>
              <a:t>150</a:t>
            </a:fld>
            <a:endParaRPr lang="en-GB" altLang="fi-FI"/>
          </a:p>
        </p:txBody>
      </p:sp>
      <p:sp>
        <p:nvSpPr>
          <p:cNvPr id="174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Spark Applications: The Big Picture</a:t>
            </a:r>
          </a:p>
        </p:txBody>
      </p:sp>
      <p:sp>
        <p:nvSpPr>
          <p:cNvPr id="17410" name="Text Box 2"/>
          <p:cNvSpPr txBox="1">
            <a:spLocks noChangeArrowheads="1"/>
          </p:cNvSpPr>
          <p:nvPr/>
        </p:nvSpPr>
        <p:spPr bwMode="auto">
          <a:xfrm>
            <a:off x="504825" y="1552575"/>
            <a:ext cx="4883150" cy="540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200" b="1" dirty="0">
                <a:latin typeface="GFS Neohellenic" charset="0"/>
              </a:rPr>
              <a:t>Spark Driver</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Separate process to execute user application</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Creates </a:t>
            </a:r>
            <a:r>
              <a:rPr lang="en-GB" altLang="fi-FI" sz="2200" dirty="0" err="1">
                <a:latin typeface="GFS Neohellenic" charset="0"/>
              </a:rPr>
              <a:t>SparkContext</a:t>
            </a:r>
            <a:r>
              <a:rPr lang="en-GB" altLang="fi-FI" sz="2200" dirty="0">
                <a:latin typeface="GFS Neohellenic" charset="0"/>
              </a:rPr>
              <a:t> to schedule jobs execution and negotiate with cluster manager</a:t>
            </a:r>
          </a:p>
          <a:p>
            <a:pPr>
              <a:lnSpc>
                <a:spcPct val="69000"/>
              </a:lnSpc>
              <a:spcBef>
                <a:spcPts val="1425"/>
              </a:spcBef>
              <a:buSzPct val="45000"/>
              <a:buFont typeface="Wingdings" panose="05000000000000000000" pitchFamily="2" charset="2"/>
              <a:buNone/>
            </a:pPr>
            <a:r>
              <a:rPr lang="en-GB" altLang="fi-FI" sz="2200" b="1" dirty="0">
                <a:latin typeface="GFS Neohellenic" charset="0"/>
              </a:rPr>
              <a:t>Executors</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Run tasks scheduled by driver</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Store computation results in memory, on disk or off-heap</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Interact with storage systems</a:t>
            </a:r>
          </a:p>
          <a:p>
            <a:pPr>
              <a:lnSpc>
                <a:spcPct val="69000"/>
              </a:lnSpc>
              <a:spcBef>
                <a:spcPts val="1425"/>
              </a:spcBef>
              <a:buSzPct val="45000"/>
              <a:buFont typeface="Wingdings" panose="05000000000000000000" pitchFamily="2" charset="2"/>
              <a:buNone/>
            </a:pPr>
            <a:r>
              <a:rPr lang="en-GB" altLang="fi-FI" sz="2200" b="1" dirty="0">
                <a:latin typeface="GFS Neohellenic" charset="0"/>
              </a:rPr>
              <a:t>Cluster Manager</a:t>
            </a:r>
          </a:p>
          <a:p>
            <a:pPr lvl="1">
              <a:lnSpc>
                <a:spcPct val="69000"/>
              </a:lnSpc>
              <a:spcBef>
                <a:spcPts val="1138"/>
              </a:spcBef>
              <a:buSzPct val="75000"/>
              <a:buFont typeface="Symbol" panose="05050102010706020507" pitchFamily="18" charset="2"/>
              <a:buChar char=""/>
            </a:pPr>
            <a:r>
              <a:rPr lang="en-GB" altLang="fi-FI" sz="2200" dirty="0" err="1">
                <a:latin typeface="GFS Neohellenic" charset="0"/>
              </a:rPr>
              <a:t>Mesos</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Yarn</a:t>
            </a:r>
          </a:p>
          <a:p>
            <a:pPr lvl="1">
              <a:lnSpc>
                <a:spcPct val="69000"/>
              </a:lnSpc>
              <a:spcBef>
                <a:spcPts val="1138"/>
              </a:spcBef>
              <a:buSzPct val="75000"/>
              <a:buFont typeface="Symbol" panose="05050102010706020507" pitchFamily="18" charset="2"/>
              <a:buChar char=""/>
            </a:pPr>
            <a:r>
              <a:rPr lang="en-GB" altLang="fi-FI" sz="2200" dirty="0">
                <a:latin typeface="GFS Neohellenic" charset="0"/>
              </a:rPr>
              <a:t>Spark standalone</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2386013"/>
            <a:ext cx="4765675" cy="3852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34311879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8365D661-FC88-4A11-935F-08BF6DA495D9}" type="slidenum">
              <a:rPr lang="en-GB" altLang="fi-FI"/>
              <a:pPr/>
              <a:t>151</a:t>
            </a:fld>
            <a:endParaRPr lang="en-GB" altLang="fi-FI"/>
          </a:p>
        </p:txBody>
      </p:sp>
      <p:sp>
        <p:nvSpPr>
          <p:cNvPr id="1638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(ADD TO NEXT SLIDE) Spark Applications: The Big Picture</a:t>
            </a:r>
          </a:p>
        </p:txBody>
      </p:sp>
      <p:sp>
        <p:nvSpPr>
          <p:cNvPr id="16386" name="Text Box 2"/>
          <p:cNvSpPr txBox="1">
            <a:spLocks noChangeArrowheads="1"/>
          </p:cNvSpPr>
          <p:nvPr/>
        </p:nvSpPr>
        <p:spPr bwMode="auto">
          <a:xfrm>
            <a:off x="571561" y="1370965"/>
            <a:ext cx="4316352" cy="4999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GB" altLang="fi-FI" sz="2400" b="1" dirty="0">
                <a:solidFill>
                  <a:schemeClr val="tx1"/>
                </a:solidFill>
                <a:latin typeface="GFS Neohellenic" charset="0"/>
              </a:rPr>
              <a:t>Data locality principle</a:t>
            </a:r>
            <a:r>
              <a:rPr lang="en-US" altLang="fi-FI" sz="2400" dirty="0">
                <a:solidFill>
                  <a:schemeClr val="tx1"/>
                </a:solidFill>
                <a:latin typeface="GFS Neohellenic" charset="0"/>
              </a:rPr>
              <a:t> </a:t>
            </a:r>
          </a:p>
          <a:p>
            <a:pPr marL="565150" indent="-457200">
              <a:lnSpc>
                <a:spcPct val="69000"/>
              </a:lnSpc>
              <a:spcBef>
                <a:spcPts val="1138"/>
              </a:spcBef>
              <a:buSzPct val="75000"/>
              <a:buFont typeface="Arial" panose="020B0604020202020204" pitchFamily="34" charset="0"/>
              <a:buChar char="•"/>
            </a:pPr>
            <a:r>
              <a:rPr lang="en-GB" altLang="fi-FI" sz="2400" dirty="0">
                <a:solidFill>
                  <a:schemeClr val="tx1"/>
                </a:solidFill>
                <a:latin typeface="GFS Neohellenic" charset="0"/>
              </a:rPr>
              <a:t>Same as Hadoop MapReduce</a:t>
            </a:r>
            <a:r>
              <a:rPr lang="en-US" altLang="fi-FI" sz="2400" dirty="0">
                <a:solidFill>
                  <a:schemeClr val="tx1"/>
                </a:solidFill>
                <a:latin typeface="GFS Neohellenic" charset="0"/>
              </a:rPr>
              <a:t> </a:t>
            </a:r>
          </a:p>
          <a:p>
            <a:pPr marL="565150" indent="-457200">
              <a:lnSpc>
                <a:spcPct val="69000"/>
              </a:lnSpc>
              <a:spcBef>
                <a:spcPts val="1138"/>
              </a:spcBef>
              <a:buSzPct val="75000"/>
              <a:buFont typeface="Arial" panose="020B0604020202020204" pitchFamily="34" charset="0"/>
              <a:buChar char="•"/>
            </a:pPr>
            <a:r>
              <a:rPr lang="en-GB" altLang="fi-FI" sz="2400" dirty="0">
                <a:solidFill>
                  <a:schemeClr val="tx1"/>
                </a:solidFill>
                <a:latin typeface="GFS Neohellenic" charset="0"/>
              </a:rPr>
              <a:t>Avoid network I/O, workers should manage local data</a:t>
            </a:r>
            <a:r>
              <a:rPr lang="en-US" altLang="fi-FI" sz="2400" dirty="0">
                <a:solidFill>
                  <a:schemeClr val="tx1"/>
                </a:solidFill>
                <a:latin typeface="GFS Neohellenic" charset="0"/>
              </a:rPr>
              <a:t> </a:t>
            </a:r>
          </a:p>
          <a:p>
            <a:pPr marL="107950" indent="0">
              <a:lnSpc>
                <a:spcPct val="69000"/>
              </a:lnSpc>
              <a:spcBef>
                <a:spcPts val="1138"/>
              </a:spcBef>
              <a:buSzPct val="75000"/>
            </a:pPr>
            <a:r>
              <a:rPr lang="en-GB" altLang="fi-FI" sz="2400" b="1" dirty="0">
                <a:solidFill>
                  <a:schemeClr val="tx1"/>
                </a:solidFill>
                <a:latin typeface="GFS Neohellenic" charset="0"/>
              </a:rPr>
              <a:t>Data locality and caching</a:t>
            </a:r>
            <a:r>
              <a:rPr lang="en-US" altLang="fi-FI" sz="2400" dirty="0">
                <a:solidFill>
                  <a:schemeClr val="tx1"/>
                </a:solidFill>
                <a:latin typeface="GFS Neohellenic" charset="0"/>
              </a:rPr>
              <a:t> </a:t>
            </a:r>
          </a:p>
          <a:p>
            <a:pPr marL="565150" indent="-457200">
              <a:lnSpc>
                <a:spcPct val="69000"/>
              </a:lnSpc>
              <a:spcBef>
                <a:spcPts val="1138"/>
              </a:spcBef>
              <a:buSzPct val="75000"/>
              <a:buFont typeface="Arial" panose="020B0604020202020204" pitchFamily="34" charset="0"/>
              <a:buChar char="•"/>
            </a:pPr>
            <a:r>
              <a:rPr lang="en-GB" altLang="fi-FI" sz="2400" dirty="0">
                <a:solidFill>
                  <a:schemeClr val="tx1"/>
                </a:solidFill>
                <a:latin typeface="GFS Neohellenic" charset="0"/>
              </a:rPr>
              <a:t>When loading data from HDFS so use HDFS locality </a:t>
            </a:r>
            <a:r>
              <a:rPr lang="en-GB" altLang="fi-FI" sz="2400" dirty="0" err="1">
                <a:solidFill>
                  <a:schemeClr val="tx1"/>
                </a:solidFill>
                <a:latin typeface="GFS Neohellenic" charset="0"/>
              </a:rPr>
              <a:t>prefs</a:t>
            </a:r>
            <a:r>
              <a:rPr lang="en-GB" altLang="fi-FI" sz="2400" dirty="0">
                <a:solidFill>
                  <a:schemeClr val="tx1"/>
                </a:solidFill>
                <a:latin typeface="GFS Neohellenic" charset="0"/>
              </a:rPr>
              <a:t> (blocks)</a:t>
            </a:r>
            <a:r>
              <a:rPr lang="en-US" altLang="fi-FI" sz="2400" dirty="0">
                <a:solidFill>
                  <a:schemeClr val="tx1"/>
                </a:solidFill>
                <a:latin typeface="GFS Neohellenic" charset="0"/>
              </a:rPr>
              <a:t> </a:t>
            </a:r>
          </a:p>
          <a:p>
            <a:pPr marL="565150" indent="-457200">
              <a:lnSpc>
                <a:spcPct val="69000"/>
              </a:lnSpc>
              <a:spcBef>
                <a:spcPts val="1138"/>
              </a:spcBef>
              <a:buSzPct val="75000"/>
              <a:buFont typeface="Arial" panose="020B0604020202020204" pitchFamily="34" charset="0"/>
              <a:buChar char="•"/>
            </a:pPr>
            <a:r>
              <a:rPr lang="en-GB" altLang="fi-FI" sz="2400" dirty="0">
                <a:solidFill>
                  <a:schemeClr val="tx1"/>
                </a:solidFill>
                <a:latin typeface="GFS Neohellenic" charset="0"/>
              </a:rPr>
              <a:t>If RDD is in cache use its locations</a:t>
            </a:r>
            <a:r>
              <a:rPr lang="en-US" altLang="fi-FI" sz="2400" dirty="0">
                <a:solidFill>
                  <a:schemeClr val="tx1"/>
                </a:solidFill>
                <a:latin typeface="GFS Neohellenic" charset="0"/>
              </a:rPr>
              <a:t> </a:t>
            </a:r>
          </a:p>
          <a:p>
            <a:pPr marL="565150" indent="-457200">
              <a:lnSpc>
                <a:spcPct val="69000"/>
              </a:lnSpc>
              <a:spcBef>
                <a:spcPts val="1138"/>
              </a:spcBef>
              <a:buSzPct val="75000"/>
              <a:buFont typeface="Arial" panose="020B0604020202020204" pitchFamily="34" charset="0"/>
              <a:buChar char="•"/>
            </a:pPr>
            <a:r>
              <a:rPr lang="en-GB" altLang="fi-FI" sz="2400" dirty="0">
                <a:solidFill>
                  <a:schemeClr val="tx1"/>
                </a:solidFill>
                <a:latin typeface="GFS Neohellenic" charset="0"/>
              </a:rPr>
              <a:t>If something fails out of cache go back to HDFS</a:t>
            </a:r>
            <a:endParaRPr lang="en-US" altLang="fi-FI" sz="2400" dirty="0">
              <a:solidFill>
                <a:schemeClr val="tx1"/>
              </a:solidFill>
              <a:latin typeface="GFS Neohellenic" charset="0"/>
            </a:endParaRPr>
          </a:p>
          <a:p>
            <a:pPr marL="107950" indent="0">
              <a:lnSpc>
                <a:spcPct val="69000"/>
              </a:lnSpc>
              <a:spcBef>
                <a:spcPts val="1138"/>
              </a:spcBef>
              <a:buSzPct val="75000"/>
            </a:pPr>
            <a:endParaRPr lang="en-US" altLang="fi-FI" sz="2400" dirty="0">
              <a:solidFill>
                <a:schemeClr val="tx1"/>
              </a:solidFill>
              <a:latin typeface="GFS Neohellenic"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112" y="1512045"/>
            <a:ext cx="4957133" cy="3026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5778255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F363860E-52E9-4492-A1CF-D1B37A5811EF}" type="slidenum">
              <a:rPr lang="en-GB" altLang="fi-FI"/>
              <a:pPr/>
              <a:t>152</a:t>
            </a:fld>
            <a:endParaRPr lang="en-GB" altLang="fi-FI"/>
          </a:p>
        </p:txBody>
      </p:sp>
      <p:sp>
        <p:nvSpPr>
          <p:cNvPr id="3686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RDDs: A developer’s view</a:t>
            </a:r>
          </a:p>
        </p:txBody>
      </p:sp>
      <p:sp>
        <p:nvSpPr>
          <p:cNvPr id="3686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6867"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600" b="1" dirty="0">
                <a:latin typeface="+mn-lt"/>
              </a:rPr>
              <a:t>Distributed immutable data + lazily evaluated operations</a:t>
            </a:r>
          </a:p>
          <a:p>
            <a:pPr lvl="1">
              <a:lnSpc>
                <a:spcPct val="69000"/>
              </a:lnSpc>
              <a:spcBef>
                <a:spcPts val="1138"/>
              </a:spcBef>
              <a:buSzPct val="75000"/>
              <a:buFont typeface="Symbol" panose="05050102010706020507" pitchFamily="18" charset="2"/>
              <a:buChar char=""/>
            </a:pPr>
            <a:r>
              <a:rPr lang="en-GB" altLang="fi-FI" sz="2600" b="1" dirty="0">
                <a:latin typeface="+mn-lt"/>
              </a:rPr>
              <a:t>partitioned data</a:t>
            </a:r>
          </a:p>
          <a:p>
            <a:pPr lvl="1">
              <a:lnSpc>
                <a:spcPct val="69000"/>
              </a:lnSpc>
              <a:spcBef>
                <a:spcPts val="1138"/>
              </a:spcBef>
              <a:buSzPct val="75000"/>
              <a:buFont typeface="Symbol" panose="05050102010706020507" pitchFamily="18" charset="2"/>
              <a:buChar char=""/>
            </a:pPr>
            <a:r>
              <a:rPr lang="en-GB" altLang="fi-FI" sz="2600" b="1" dirty="0">
                <a:latin typeface="+mn-lt"/>
              </a:rPr>
              <a:t>transformations &amp; actions</a:t>
            </a:r>
          </a:p>
          <a:p>
            <a:pPr>
              <a:lnSpc>
                <a:spcPct val="69000"/>
              </a:lnSpc>
              <a:spcBef>
                <a:spcPts val="1425"/>
              </a:spcBef>
              <a:buSzPct val="45000"/>
              <a:buFont typeface="Wingdings" panose="05000000000000000000" pitchFamily="2" charset="2"/>
              <a:buNone/>
            </a:pPr>
            <a:r>
              <a:rPr lang="en-GB" altLang="fi-FI" sz="2600" dirty="0">
                <a:latin typeface="+mn-lt"/>
              </a:rPr>
              <a:t>An interface defining 5 main properties</a:t>
            </a:r>
          </a:p>
          <a:p>
            <a:pPr lvl="1">
              <a:lnSpc>
                <a:spcPct val="106000"/>
              </a:lnSpc>
              <a:spcBef>
                <a:spcPts val="1138"/>
              </a:spcBef>
              <a:buSzPct val="75000"/>
              <a:buFont typeface="Symbol" panose="05050102010706020507" pitchFamily="18" charset="2"/>
              <a:buChar char=""/>
            </a:pPr>
            <a:r>
              <a:rPr lang="en-GB" altLang="fi-FI" sz="2600" b="1" dirty="0" err="1">
                <a:latin typeface="+mn-lt"/>
              </a:rPr>
              <a:t>getPartitions</a:t>
            </a:r>
            <a:r>
              <a:rPr lang="en-GB" altLang="fi-FI" sz="2600" dirty="0">
                <a:latin typeface="+mn-lt"/>
              </a:rPr>
              <a:t> - list of partitions (splits) </a:t>
            </a:r>
          </a:p>
          <a:p>
            <a:pPr lvl="1">
              <a:lnSpc>
                <a:spcPct val="106000"/>
              </a:lnSpc>
              <a:spcBef>
                <a:spcPts val="1138"/>
              </a:spcBef>
              <a:buSzPct val="75000"/>
              <a:buFont typeface="Symbol" panose="05050102010706020507" pitchFamily="18" charset="2"/>
              <a:buChar char=""/>
            </a:pPr>
            <a:r>
              <a:rPr lang="en-GB" altLang="fi-FI" sz="2600" b="1" dirty="0" err="1">
                <a:latin typeface="+mn-lt"/>
              </a:rPr>
              <a:t>getDependencies</a:t>
            </a:r>
            <a:r>
              <a:rPr lang="en-GB" altLang="fi-FI" sz="2600" dirty="0">
                <a:latin typeface="+mn-lt"/>
              </a:rPr>
              <a:t> - list of dependencies on other RDDs</a:t>
            </a:r>
          </a:p>
          <a:p>
            <a:pPr lvl="1">
              <a:lnSpc>
                <a:spcPct val="106000"/>
              </a:lnSpc>
              <a:spcBef>
                <a:spcPts val="1138"/>
              </a:spcBef>
              <a:buSzPct val="75000"/>
              <a:buFont typeface="Symbol" panose="05050102010706020507" pitchFamily="18" charset="2"/>
              <a:buChar char=""/>
            </a:pPr>
            <a:r>
              <a:rPr lang="en-GB" altLang="fi-FI" sz="2600" b="1" dirty="0">
                <a:latin typeface="+mn-lt"/>
              </a:rPr>
              <a:t>compute</a:t>
            </a:r>
            <a:r>
              <a:rPr lang="en-GB" altLang="fi-FI" sz="2600" dirty="0">
                <a:latin typeface="+mn-lt"/>
              </a:rPr>
              <a:t> - function for computing each split</a:t>
            </a:r>
          </a:p>
          <a:p>
            <a:pPr lvl="1">
              <a:lnSpc>
                <a:spcPct val="106000"/>
              </a:lnSpc>
              <a:spcBef>
                <a:spcPts val="1138"/>
              </a:spcBef>
              <a:buSzPct val="75000"/>
              <a:buFont typeface="Symbol" panose="05050102010706020507" pitchFamily="18" charset="2"/>
              <a:buChar char=""/>
            </a:pPr>
            <a:r>
              <a:rPr lang="en-GB" altLang="fi-FI" sz="2600" b="1" dirty="0" err="1">
                <a:latin typeface="+mn-lt"/>
              </a:rPr>
              <a:t>getPrefferedLocations</a:t>
            </a:r>
            <a:r>
              <a:rPr lang="en-GB" altLang="fi-FI" sz="2600" dirty="0">
                <a:latin typeface="+mn-lt"/>
              </a:rPr>
              <a:t> - list of preferred locations to compute each split on</a:t>
            </a:r>
          </a:p>
          <a:p>
            <a:pPr lvl="1">
              <a:lnSpc>
                <a:spcPct val="106000"/>
              </a:lnSpc>
              <a:spcBef>
                <a:spcPts val="1138"/>
              </a:spcBef>
              <a:buSzPct val="75000"/>
              <a:buFont typeface="Symbol" panose="05050102010706020507" pitchFamily="18" charset="2"/>
              <a:buChar char=""/>
            </a:pPr>
            <a:r>
              <a:rPr lang="en-GB" altLang="fi-FI" sz="2600" b="1" dirty="0" err="1">
                <a:latin typeface="+mn-lt"/>
              </a:rPr>
              <a:t>partitioner</a:t>
            </a:r>
            <a:r>
              <a:rPr lang="en-GB" altLang="fi-FI" sz="2600" b="1" dirty="0">
                <a:latin typeface="+mn-lt"/>
              </a:rPr>
              <a:t> </a:t>
            </a:r>
            <a:r>
              <a:rPr lang="en-GB" altLang="fi-FI" sz="2600" dirty="0">
                <a:latin typeface="+mn-lt"/>
              </a:rPr>
              <a:t>- </a:t>
            </a:r>
            <a:r>
              <a:rPr lang="en-GB" altLang="fi-FI" sz="2600" dirty="0" err="1">
                <a:latin typeface="+mn-lt"/>
              </a:rPr>
              <a:t>partitioner</a:t>
            </a:r>
            <a:r>
              <a:rPr lang="en-GB" altLang="fi-FI" sz="2600" dirty="0">
                <a:latin typeface="+mn-lt"/>
              </a:rPr>
              <a:t> for key-value RDDs</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56584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8C00B888-24FD-4CAF-AA23-98D7B314BCC5}" type="slidenum">
              <a:rPr lang="en-GB" altLang="fi-FI"/>
              <a:pPr/>
              <a:t>153</a:t>
            </a:fld>
            <a:endParaRPr lang="en-GB" altLang="fi-FI"/>
          </a:p>
        </p:txBody>
      </p:sp>
      <p:sp>
        <p:nvSpPr>
          <p:cNvPr id="3788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RDDs Example</a:t>
            </a:r>
          </a:p>
        </p:txBody>
      </p:sp>
      <p:pic>
        <p:nvPicPr>
          <p:cNvPr id="378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85" b="5480"/>
          <a:stretch/>
        </p:blipFill>
        <p:spPr bwMode="auto">
          <a:xfrm>
            <a:off x="3744912" y="931862"/>
            <a:ext cx="4552694" cy="25146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Text Box 3"/>
          <p:cNvSpPr txBox="1">
            <a:spLocks noChangeArrowheads="1"/>
          </p:cNvSpPr>
          <p:nvPr/>
        </p:nvSpPr>
        <p:spPr bwMode="auto">
          <a:xfrm>
            <a:off x="647768" y="3657600"/>
            <a:ext cx="4248150" cy="301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err="1">
                <a:latin typeface="+mn-lt"/>
              </a:rPr>
              <a:t>HadoopRDD</a:t>
            </a:r>
            <a:endParaRPr lang="en-GB" altLang="fi-FI" sz="2400" b="1" dirty="0" err="1">
              <a:latin typeface="+mn-lt"/>
            </a:endParaRPr>
          </a:p>
          <a:p>
            <a:pPr>
              <a:lnSpc>
                <a:spcPct val="100000"/>
              </a:lnSpc>
              <a:spcBef>
                <a:spcPts val="0"/>
              </a:spcBef>
              <a:buSzPct val="75000"/>
              <a:buFont typeface="Symbol" panose="05050102010706020507" pitchFamily="18" charset="2"/>
              <a:buChar char=""/>
            </a:pPr>
            <a:r>
              <a:rPr lang="en-GB" altLang="fi-FI" sz="2000" b="1" dirty="0" err="1">
                <a:latin typeface="+mn-lt"/>
              </a:rPr>
              <a:t>getPartitions</a:t>
            </a:r>
            <a:r>
              <a:rPr lang="en-GB" altLang="fi-FI" sz="2000" dirty="0">
                <a:latin typeface="+mn-lt"/>
              </a:rPr>
              <a:t> – HDFS blocks </a:t>
            </a:r>
          </a:p>
          <a:p>
            <a:pPr>
              <a:lnSpc>
                <a:spcPct val="100000"/>
              </a:lnSpc>
              <a:spcBef>
                <a:spcPts val="0"/>
              </a:spcBef>
              <a:buSzPct val="75000"/>
              <a:buFont typeface="Symbol" panose="05050102010706020507" pitchFamily="18" charset="2"/>
              <a:buChar char=""/>
            </a:pPr>
            <a:r>
              <a:rPr lang="en-GB" altLang="fi-FI" sz="2000" b="1" dirty="0" err="1">
                <a:latin typeface="+mn-lt"/>
              </a:rPr>
              <a:t>getDependencies</a:t>
            </a:r>
            <a:r>
              <a:rPr lang="en-GB" altLang="fi-FI" sz="2000" dirty="0">
                <a:latin typeface="+mn-lt"/>
              </a:rPr>
              <a:t> - None</a:t>
            </a:r>
          </a:p>
          <a:p>
            <a:pPr>
              <a:lnSpc>
                <a:spcPct val="100000"/>
              </a:lnSpc>
              <a:spcBef>
                <a:spcPts val="0"/>
              </a:spcBef>
              <a:buSzPct val="75000"/>
              <a:buFont typeface="Symbol" panose="05050102010706020507" pitchFamily="18" charset="2"/>
              <a:buChar char=""/>
            </a:pPr>
            <a:r>
              <a:rPr lang="en-GB" altLang="fi-FI" sz="2000" b="1" dirty="0">
                <a:latin typeface="+mn-lt"/>
              </a:rPr>
              <a:t>compute</a:t>
            </a:r>
            <a:r>
              <a:rPr lang="en-GB" altLang="fi-FI" sz="2000" dirty="0">
                <a:latin typeface="+mn-lt"/>
              </a:rPr>
              <a:t> – load block in memory</a:t>
            </a:r>
          </a:p>
          <a:p>
            <a:pPr>
              <a:lnSpc>
                <a:spcPct val="100000"/>
              </a:lnSpc>
              <a:spcBef>
                <a:spcPts val="0"/>
              </a:spcBef>
              <a:buSzPct val="75000"/>
              <a:buFont typeface="Symbol" panose="05050102010706020507" pitchFamily="18" charset="2"/>
              <a:buChar char=""/>
            </a:pPr>
            <a:r>
              <a:rPr lang="en-GB" altLang="fi-FI" sz="2000" b="1" dirty="0" err="1">
                <a:latin typeface="+mn-lt"/>
              </a:rPr>
              <a:t>getPrefferedLocations</a:t>
            </a:r>
            <a:r>
              <a:rPr lang="en-GB" altLang="fi-FI" sz="2000" dirty="0">
                <a:latin typeface="+mn-lt"/>
              </a:rPr>
              <a:t> – HDFS block locations</a:t>
            </a:r>
          </a:p>
          <a:p>
            <a:pPr>
              <a:lnSpc>
                <a:spcPct val="100000"/>
              </a:lnSpc>
              <a:spcBef>
                <a:spcPts val="0"/>
              </a:spcBef>
              <a:buSzPct val="75000"/>
              <a:buFont typeface="Symbol" panose="05050102010706020507" pitchFamily="18" charset="2"/>
              <a:buChar char=""/>
            </a:pPr>
            <a:r>
              <a:rPr lang="en-GB" altLang="fi-FI" sz="2000" b="1" dirty="0" err="1">
                <a:latin typeface="+mn-lt"/>
              </a:rPr>
              <a:t>partitioner</a:t>
            </a:r>
            <a:r>
              <a:rPr lang="en-GB" altLang="fi-FI" sz="2000" b="1" dirty="0">
                <a:latin typeface="+mn-lt"/>
              </a:rPr>
              <a:t> </a:t>
            </a:r>
            <a:r>
              <a:rPr lang="en-GB" altLang="fi-FI" sz="2000" dirty="0">
                <a:latin typeface="+mn-lt"/>
              </a:rPr>
              <a:t>- None</a:t>
            </a:r>
          </a:p>
        </p:txBody>
      </p:sp>
      <p:sp>
        <p:nvSpPr>
          <p:cNvPr id="37892" name="Text Box 4"/>
          <p:cNvSpPr txBox="1">
            <a:spLocks noChangeArrowheads="1"/>
          </p:cNvSpPr>
          <p:nvPr/>
        </p:nvSpPr>
        <p:spPr bwMode="auto">
          <a:xfrm>
            <a:off x="5115462" y="3657600"/>
            <a:ext cx="4248150" cy="301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err="1">
                <a:latin typeface="+mn-lt"/>
              </a:rPr>
              <a:t>MapPartitionsRDD</a:t>
            </a:r>
          </a:p>
          <a:p>
            <a:pPr>
              <a:lnSpc>
                <a:spcPct val="100000"/>
              </a:lnSpc>
              <a:spcBef>
                <a:spcPts val="0"/>
              </a:spcBef>
              <a:buSzPct val="75000"/>
              <a:buFont typeface="Symbol" panose="05050102010706020507" pitchFamily="18" charset="2"/>
              <a:buChar char=""/>
            </a:pPr>
            <a:r>
              <a:rPr lang="en-GB" altLang="fi-FI" sz="2000" b="1" dirty="0" err="1">
                <a:latin typeface="+mn-lt"/>
              </a:rPr>
              <a:t>getPartitions</a:t>
            </a:r>
            <a:r>
              <a:rPr lang="en-GB" altLang="fi-FI" sz="2200" dirty="0">
                <a:latin typeface="+mn-lt"/>
              </a:rPr>
              <a:t> – same as parent</a:t>
            </a:r>
          </a:p>
          <a:p>
            <a:pPr>
              <a:lnSpc>
                <a:spcPct val="100000"/>
              </a:lnSpc>
              <a:spcBef>
                <a:spcPts val="0"/>
              </a:spcBef>
              <a:buSzPct val="75000"/>
              <a:buFont typeface="Symbol" panose="05050102010706020507" pitchFamily="18" charset="2"/>
              <a:buChar char=""/>
            </a:pPr>
            <a:r>
              <a:rPr lang="en-GB" altLang="fi-FI" sz="2200" b="1" dirty="0" err="1">
                <a:latin typeface="+mn-lt"/>
              </a:rPr>
              <a:t>getDependencies</a:t>
            </a:r>
            <a:r>
              <a:rPr lang="en-GB" altLang="fi-FI" sz="2200" dirty="0">
                <a:latin typeface="+mn-lt"/>
              </a:rPr>
              <a:t> – parent RDD</a:t>
            </a:r>
          </a:p>
          <a:p>
            <a:pPr>
              <a:lnSpc>
                <a:spcPct val="100000"/>
              </a:lnSpc>
              <a:spcBef>
                <a:spcPts val="0"/>
              </a:spcBef>
              <a:buSzPct val="75000"/>
              <a:buFont typeface="Symbol" panose="05050102010706020507" pitchFamily="18" charset="2"/>
              <a:buChar char=""/>
            </a:pPr>
            <a:r>
              <a:rPr lang="en-GB" altLang="fi-FI" sz="2200" b="1" dirty="0">
                <a:latin typeface="+mn-lt"/>
              </a:rPr>
              <a:t>compute</a:t>
            </a:r>
            <a:r>
              <a:rPr lang="en-GB" altLang="fi-FI" sz="2200" dirty="0">
                <a:latin typeface="+mn-lt"/>
              </a:rPr>
              <a:t> – compute parent and apply map</a:t>
            </a:r>
          </a:p>
          <a:p>
            <a:pPr>
              <a:lnSpc>
                <a:spcPct val="100000"/>
              </a:lnSpc>
              <a:spcBef>
                <a:spcPts val="0"/>
              </a:spcBef>
              <a:buSzPct val="75000"/>
              <a:buFont typeface="Symbol" panose="05050102010706020507" pitchFamily="18" charset="2"/>
              <a:buChar char=""/>
            </a:pPr>
            <a:r>
              <a:rPr lang="en-GB" altLang="fi-FI" sz="2200" b="1" dirty="0" err="1">
                <a:latin typeface="+mn-lt"/>
              </a:rPr>
              <a:t>getPrefferedLocations</a:t>
            </a:r>
            <a:r>
              <a:rPr lang="en-GB" altLang="fi-FI" sz="2200" dirty="0">
                <a:latin typeface="+mn-lt"/>
              </a:rPr>
              <a:t> – same as parent</a:t>
            </a:r>
          </a:p>
          <a:p>
            <a:pPr>
              <a:lnSpc>
                <a:spcPct val="100000"/>
              </a:lnSpc>
              <a:spcBef>
                <a:spcPts val="0"/>
              </a:spcBef>
              <a:buSzPct val="75000"/>
              <a:buFont typeface="Symbol" panose="05050102010706020507" pitchFamily="18" charset="2"/>
              <a:buChar char=""/>
            </a:pPr>
            <a:r>
              <a:rPr lang="en-GB" altLang="fi-FI" sz="2200" b="1" dirty="0" err="1">
                <a:latin typeface="+mn-lt"/>
              </a:rPr>
              <a:t>partitioner</a:t>
            </a:r>
            <a:r>
              <a:rPr lang="en-GB" altLang="fi-FI" sz="2200" b="1" dirty="0">
                <a:latin typeface="+mn-lt"/>
              </a:rPr>
              <a:t> </a:t>
            </a:r>
            <a:r>
              <a:rPr lang="en-GB" altLang="fi-FI" sz="2200" dirty="0">
                <a:latin typeface="+mn-lt"/>
              </a:rPr>
              <a:t>- None</a:t>
            </a:r>
          </a:p>
        </p:txBody>
      </p:sp>
      <p:sp>
        <p:nvSpPr>
          <p:cNvPr id="37893" name="Text Box 5"/>
          <p:cNvSpPr txBox="1">
            <a:spLocks noChangeArrowheads="1"/>
          </p:cNvSpPr>
          <p:nvPr/>
        </p:nvSpPr>
        <p:spPr bwMode="auto">
          <a:xfrm>
            <a:off x="1914726" y="3333750"/>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http://datastrophic.io/core-concepts-architecture-and-internals-of-apache-spark/</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624041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7545BA94-FEC4-47CA-BA46-5B397ED98A83}" type="slidenum">
              <a:rPr lang="en-GB" altLang="fi-FI"/>
              <a:pPr/>
              <a:t>154</a:t>
            </a:fld>
            <a:endParaRPr lang="en-GB" altLang="fi-FI"/>
          </a:p>
        </p:txBody>
      </p:sp>
      <p:sp>
        <p:nvSpPr>
          <p:cNvPr id="3993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Joined RDD</a:t>
            </a:r>
          </a:p>
        </p:txBody>
      </p:sp>
      <p:sp>
        <p:nvSpPr>
          <p:cNvPr id="39938"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lvl="1">
              <a:lnSpc>
                <a:spcPct val="106000"/>
              </a:lnSpc>
              <a:spcBef>
                <a:spcPts val="1138"/>
              </a:spcBef>
              <a:buSzPct val="75000"/>
              <a:buFont typeface="Symbol" panose="05050102010706020507" pitchFamily="18" charset="2"/>
              <a:buChar char=""/>
            </a:pPr>
            <a:r>
              <a:rPr lang="en-GB" altLang="fi-FI" sz="2800" b="1" dirty="0" err="1">
                <a:latin typeface="+mn-lt"/>
              </a:rPr>
              <a:t>getPartitions</a:t>
            </a:r>
            <a:r>
              <a:rPr lang="en-GB" altLang="fi-FI" sz="2800" dirty="0">
                <a:latin typeface="+mn-lt"/>
              </a:rPr>
              <a:t> – one per reduce task</a:t>
            </a:r>
          </a:p>
          <a:p>
            <a:pPr lvl="1">
              <a:lnSpc>
                <a:spcPct val="106000"/>
              </a:lnSpc>
              <a:spcBef>
                <a:spcPts val="1138"/>
              </a:spcBef>
              <a:buSzPct val="75000"/>
              <a:buFont typeface="Symbol" panose="05050102010706020507" pitchFamily="18" charset="2"/>
              <a:buChar char=""/>
            </a:pPr>
            <a:r>
              <a:rPr lang="en-GB" altLang="fi-FI" sz="2800" b="1" dirty="0" err="1">
                <a:latin typeface="+mn-lt"/>
              </a:rPr>
              <a:t>getDependencies</a:t>
            </a:r>
            <a:r>
              <a:rPr lang="en-GB" altLang="fi-FI" sz="2800" dirty="0">
                <a:latin typeface="+mn-lt"/>
              </a:rPr>
              <a:t> – shuffle on each parent</a:t>
            </a:r>
          </a:p>
          <a:p>
            <a:pPr lvl="1">
              <a:lnSpc>
                <a:spcPct val="106000"/>
              </a:lnSpc>
              <a:spcBef>
                <a:spcPts val="1138"/>
              </a:spcBef>
              <a:buSzPct val="75000"/>
              <a:buFont typeface="Symbol" panose="05050102010706020507" pitchFamily="18" charset="2"/>
              <a:buChar char=""/>
            </a:pPr>
            <a:r>
              <a:rPr lang="en-GB" altLang="fi-FI" sz="2800" b="1" dirty="0">
                <a:latin typeface="+mn-lt"/>
              </a:rPr>
              <a:t>compute</a:t>
            </a:r>
            <a:r>
              <a:rPr lang="en-GB" altLang="fi-FI" sz="2800" dirty="0">
                <a:latin typeface="+mn-lt"/>
              </a:rPr>
              <a:t> – read and join shuffled data</a:t>
            </a:r>
          </a:p>
          <a:p>
            <a:pPr lvl="1">
              <a:lnSpc>
                <a:spcPct val="106000"/>
              </a:lnSpc>
              <a:spcBef>
                <a:spcPts val="1138"/>
              </a:spcBef>
              <a:buSzPct val="75000"/>
              <a:buFont typeface="Symbol" panose="05050102010706020507" pitchFamily="18" charset="2"/>
              <a:buChar char=""/>
            </a:pPr>
            <a:r>
              <a:rPr lang="en-GB" altLang="fi-FI" sz="2800" b="1" dirty="0" err="1">
                <a:latin typeface="+mn-lt"/>
              </a:rPr>
              <a:t>getPrefferedLocations</a:t>
            </a:r>
            <a:r>
              <a:rPr lang="en-GB" altLang="fi-FI" sz="2800" dirty="0">
                <a:latin typeface="+mn-lt"/>
              </a:rPr>
              <a:t> – none</a:t>
            </a:r>
          </a:p>
          <a:p>
            <a:pPr lvl="1">
              <a:lnSpc>
                <a:spcPct val="106000"/>
              </a:lnSpc>
              <a:spcBef>
                <a:spcPts val="1138"/>
              </a:spcBef>
              <a:buSzPct val="75000"/>
              <a:buFont typeface="Symbol" panose="05050102010706020507" pitchFamily="18" charset="2"/>
              <a:buChar char=""/>
            </a:pPr>
            <a:r>
              <a:rPr lang="en-GB" altLang="fi-FI" sz="2800" b="1" dirty="0" err="1">
                <a:latin typeface="+mn-lt"/>
              </a:rPr>
              <a:t>partitioner</a:t>
            </a:r>
            <a:r>
              <a:rPr lang="en-GB" altLang="fi-FI" sz="2800" b="1" dirty="0">
                <a:latin typeface="+mn-lt"/>
              </a:rPr>
              <a:t> </a:t>
            </a:r>
            <a:r>
              <a:rPr lang="en-GB" altLang="fi-FI" sz="2800" dirty="0">
                <a:latin typeface="+mn-lt"/>
              </a:rPr>
              <a:t>- </a:t>
            </a:r>
            <a:r>
              <a:rPr lang="en-GB" altLang="fi-FI" sz="2800" dirty="0" err="1">
                <a:latin typeface="+mn-lt"/>
              </a:rPr>
              <a:t>HashPartitioner</a:t>
            </a:r>
            <a:r>
              <a:rPr lang="en-GB" altLang="fi-FI" sz="2800" dirty="0">
                <a:latin typeface="+mn-lt"/>
              </a:rPr>
              <a:t>(</a:t>
            </a:r>
            <a:r>
              <a:rPr lang="en-GB" altLang="fi-FI" sz="2800" dirty="0" err="1">
                <a:latin typeface="+mn-lt"/>
              </a:rPr>
              <a:t>numTasks</a:t>
            </a:r>
            <a:r>
              <a:rPr lang="en-GB" altLang="fi-FI" sz="2800" dirty="0">
                <a:latin typeface="+mn-lt"/>
              </a:rPr>
              <a:t>)</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56964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155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a:t>
            </a:r>
            <a:r>
              <a:rPr lang="en-GB" altLang="fi-FI" dirty="0" smtClean="0">
                <a:solidFill>
                  <a:srgbClr val="CC0000"/>
                </a:solidFill>
                <a:latin typeface="GFS Neohellenic" charset="0"/>
              </a:rPr>
              <a:t>Operations - 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15000"/>
              </a:lnSpc>
              <a:spcAft>
                <a:spcPts val="0"/>
              </a:spcAft>
            </a:pPr>
            <a:r>
              <a:rPr lang="en-US" sz="2800" dirty="0">
                <a:solidFill>
                  <a:schemeClr val="dk1"/>
                </a:solidFill>
              </a:rPr>
              <a:t>Assume that we have </a:t>
            </a:r>
            <a:r>
              <a:rPr lang="en-US" sz="2800" dirty="0" err="1">
                <a:solidFill>
                  <a:schemeClr val="dk1"/>
                </a:solidFill>
              </a:rPr>
              <a:t>DStream</a:t>
            </a:r>
            <a:r>
              <a:rPr lang="en-US" sz="2800" dirty="0">
                <a:solidFill>
                  <a:schemeClr val="dk1"/>
                </a:solidFill>
              </a:rPr>
              <a:t> of (word, 1) pairs.</a:t>
            </a:r>
          </a:p>
          <a:p>
            <a:pPr>
              <a:lnSpc>
                <a:spcPct val="115000"/>
              </a:lnSpc>
              <a:spcAft>
                <a:spcPts val="0"/>
              </a:spcAft>
            </a:pPr>
            <a:r>
              <a:rPr lang="en-US" sz="2800" dirty="0">
                <a:solidFill>
                  <a:schemeClr val="dk1"/>
                </a:solidFill>
              </a:rPr>
              <a:t>In order to reduce last 30 seconds of data, every 10 seconds we can use the operation</a:t>
            </a:r>
            <a:r>
              <a:rPr lang="en-US" sz="2800" dirty="0" smtClean="0">
                <a:solidFill>
                  <a:schemeClr val="dk1"/>
                </a:solidFill>
              </a:rPr>
              <a:t>:</a:t>
            </a:r>
            <a:endParaRPr lang="en-US" sz="2800" dirty="0">
              <a:solidFill>
                <a:schemeClr val="dk1"/>
              </a:solidFill>
            </a:endParaRPr>
          </a:p>
          <a:p>
            <a:pPr>
              <a:lnSpc>
                <a:spcPct val="115000"/>
              </a:lnSpc>
              <a:spcAft>
                <a:spcPts val="0"/>
              </a:spcAft>
            </a:pPr>
            <a:r>
              <a:rPr lang="en-US" sz="2200" b="1" dirty="0" err="1">
                <a:solidFill>
                  <a:schemeClr val="dk1"/>
                </a:solidFill>
                <a:latin typeface="Courier New"/>
                <a:ea typeface="Courier New"/>
                <a:cs typeface="Courier New"/>
                <a:sym typeface="Courier New"/>
              </a:rPr>
              <a:t>reduceByKeyAndWindow</a:t>
            </a: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reduceFunc</a:t>
            </a:r>
            <a:r>
              <a:rPr lang="en-US" sz="2200" b="1" dirty="0">
                <a:solidFill>
                  <a:schemeClr val="dk1"/>
                </a:solidFill>
                <a:latin typeface="Courier New"/>
                <a:ea typeface="Courier New"/>
                <a:cs typeface="Courier New"/>
                <a:sym typeface="Courier New"/>
              </a:rPr>
              <a:t>: (V, V) ⇒ V, </a:t>
            </a:r>
            <a:r>
              <a:rPr lang="en-US" sz="2200" b="1" dirty="0" err="1">
                <a:solidFill>
                  <a:schemeClr val="dk1"/>
                </a:solidFill>
                <a:latin typeface="Courier New"/>
                <a:ea typeface="Courier New"/>
                <a:cs typeface="Courier New"/>
                <a:sym typeface="Courier New"/>
              </a:rPr>
              <a:t>windowLength</a:t>
            </a:r>
            <a:r>
              <a:rPr lang="en-US" sz="2200" b="1" dirty="0">
                <a:solidFill>
                  <a:schemeClr val="dk1"/>
                </a:solidFill>
                <a:latin typeface="Courier New"/>
                <a:ea typeface="Courier New"/>
                <a:cs typeface="Courier New"/>
                <a:sym typeface="Courier New"/>
              </a:rPr>
              <a:t>, </a:t>
            </a:r>
            <a:r>
              <a:rPr lang="en-US" sz="2200" b="1" dirty="0" err="1">
                <a:solidFill>
                  <a:schemeClr val="dk1"/>
                </a:solidFill>
                <a:latin typeface="Courier New"/>
                <a:ea typeface="Courier New"/>
                <a:cs typeface="Courier New"/>
                <a:sym typeface="Courier New"/>
              </a:rPr>
              <a:t>slideInterval</a:t>
            </a:r>
            <a:r>
              <a:rPr lang="en-US" sz="2200" b="1" dirty="0">
                <a:solidFill>
                  <a:schemeClr val="dk1"/>
                </a:solidFill>
                <a:latin typeface="Courier New"/>
                <a:ea typeface="Courier New"/>
                <a:cs typeface="Courier New"/>
                <a:sym typeface="Courier New"/>
              </a:rPr>
              <a:t>, (optional)</a:t>
            </a:r>
            <a:r>
              <a:rPr lang="en-US" sz="2200" b="1" dirty="0" err="1">
                <a:solidFill>
                  <a:schemeClr val="dk1"/>
                </a:solidFill>
                <a:latin typeface="Courier New"/>
                <a:ea typeface="Courier New"/>
                <a:cs typeface="Courier New"/>
                <a:sym typeface="Courier New"/>
              </a:rPr>
              <a:t>numPartitions</a:t>
            </a:r>
            <a:r>
              <a:rPr lang="en-US" sz="2200" b="1" dirty="0">
                <a:solidFill>
                  <a:schemeClr val="dk1"/>
                </a:solidFill>
                <a:latin typeface="Courier New"/>
                <a:ea typeface="Courier New"/>
                <a:cs typeface="Courier New"/>
                <a:sym typeface="Courier New"/>
              </a:rPr>
              <a:t>: </a:t>
            </a:r>
            <a:r>
              <a:rPr lang="en-US" sz="2200" b="1" dirty="0" err="1">
                <a:solidFill>
                  <a:schemeClr val="dk1"/>
                </a:solidFill>
                <a:latin typeface="Courier New"/>
                <a:ea typeface="Courier New"/>
                <a:cs typeface="Courier New"/>
                <a:sym typeface="Courier New"/>
              </a:rPr>
              <a:t>Int</a:t>
            </a:r>
            <a:r>
              <a:rPr lang="en-US" sz="2200" b="1" dirty="0">
                <a:solidFill>
                  <a:schemeClr val="dk1"/>
                </a:solidFill>
                <a:latin typeface="Courier New"/>
                <a:ea typeface="Courier New"/>
                <a:cs typeface="Courier New"/>
                <a:sym typeface="Courier New"/>
              </a:rPr>
              <a:t>)</a:t>
            </a:r>
          </a:p>
          <a:p>
            <a:pPr>
              <a:lnSpc>
                <a:spcPct val="115000"/>
              </a:lnSpc>
              <a:spcAft>
                <a:spcPts val="0"/>
              </a:spcAft>
            </a:pPr>
            <a:endParaRPr lang="en-US" sz="2200" dirty="0">
              <a:solidFill>
                <a:schemeClr val="dk1"/>
              </a:solidFill>
            </a:endParaRPr>
          </a:p>
          <a:p>
            <a:pPr>
              <a:spcAft>
                <a:spcPts val="0"/>
              </a:spcAft>
              <a:buClr>
                <a:schemeClr val="dk1"/>
              </a:buClr>
              <a:buSzPct val="50000"/>
            </a:pPr>
            <a:r>
              <a:rPr lang="en-US" sz="2200" b="1" dirty="0" err="1">
                <a:solidFill>
                  <a:srgbClr val="004080"/>
                </a:solidFill>
                <a:highlight>
                  <a:srgbClr val="FFFFFF"/>
                </a:highlight>
                <a:latin typeface="Courier New"/>
                <a:ea typeface="Courier New"/>
                <a:cs typeface="Courier New"/>
                <a:sym typeface="Courier New"/>
              </a:rPr>
              <a:t>val</a:t>
            </a:r>
            <a:r>
              <a:rPr lang="en-US" sz="2200" b="1" dirty="0">
                <a:solidFill>
                  <a:schemeClr val="dk1"/>
                </a:solidFill>
                <a:highlight>
                  <a:srgbClr val="FFFFFF"/>
                </a:highlight>
                <a:latin typeface="Courier New"/>
                <a:ea typeface="Courier New"/>
                <a:cs typeface="Courier New"/>
                <a:sym typeface="Courier New"/>
              </a:rPr>
              <a:t> </a:t>
            </a:r>
            <a:r>
              <a:rPr lang="en-US" sz="2200" b="1" dirty="0" err="1">
                <a:solidFill>
                  <a:schemeClr val="dk1"/>
                </a:solidFill>
                <a:highlight>
                  <a:srgbClr val="FFFFFF"/>
                </a:highlight>
                <a:latin typeface="Courier New"/>
                <a:ea typeface="Courier New"/>
                <a:cs typeface="Courier New"/>
                <a:sym typeface="Courier New"/>
              </a:rPr>
              <a:t>windowedWordCounts</a:t>
            </a:r>
            <a:r>
              <a:rPr lang="en-US" sz="2200" b="1" dirty="0">
                <a:solidFill>
                  <a:schemeClr val="dk1"/>
                </a:solidFill>
                <a:highlight>
                  <a:srgbClr val="FFFFFF"/>
                </a:highlight>
                <a:latin typeface="Courier New"/>
                <a:ea typeface="Courier New"/>
                <a:cs typeface="Courier New"/>
                <a:sym typeface="Courier New"/>
              </a:rPr>
              <a:t> = </a:t>
            </a:r>
            <a:r>
              <a:rPr lang="en-US" sz="2200" b="1" dirty="0" err="1">
                <a:solidFill>
                  <a:schemeClr val="dk1"/>
                </a:solidFill>
                <a:highlight>
                  <a:srgbClr val="FFFFFF"/>
                </a:highlight>
                <a:latin typeface="Courier New"/>
                <a:ea typeface="Courier New"/>
                <a:cs typeface="Courier New"/>
                <a:sym typeface="Courier New"/>
              </a:rPr>
              <a:t>pairs.reduceByKeyAndWindow</a:t>
            </a: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a:Int,b:Int</a:t>
            </a:r>
            <a:r>
              <a:rPr lang="en-US" sz="2200" b="1" dirty="0">
                <a:solidFill>
                  <a:schemeClr val="dk1"/>
                </a:solidFill>
                <a:highlight>
                  <a:srgbClr val="FFFFFF"/>
                </a:highlight>
                <a:latin typeface="Courier New"/>
                <a:ea typeface="Courier New"/>
                <a:cs typeface="Courier New"/>
                <a:sym typeface="Courier New"/>
              </a:rPr>
              <a:t>) =&gt; (a + b), Seconds(30), Seconds(10))</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280798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156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Other 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sz="2800" dirty="0">
                <a:solidFill>
                  <a:schemeClr val="dk1"/>
                </a:solidFill>
              </a:rPr>
              <a:t>There are other similar window operations:</a:t>
            </a:r>
          </a:p>
          <a:p>
            <a:pPr marL="378013" indent="-189006">
              <a:spcAft>
                <a:spcPts val="0"/>
              </a:spcAft>
              <a:buClr>
                <a:schemeClr val="dk1"/>
              </a:buClr>
              <a:buFont typeface="Courier New"/>
            </a:pPr>
            <a:r>
              <a:rPr lang="en-US" sz="2800" b="1" dirty="0" err="1">
                <a:solidFill>
                  <a:schemeClr val="dk1"/>
                </a:solidFill>
                <a:latin typeface="Courier New"/>
                <a:ea typeface="Courier New"/>
                <a:cs typeface="Courier New"/>
                <a:sym typeface="Courier New"/>
              </a:rPr>
              <a:t>countByWindow</a:t>
            </a:r>
            <a:r>
              <a:rPr lang="en-US" sz="2800" b="1" dirty="0">
                <a:solidFill>
                  <a:schemeClr val="dk1"/>
                </a:solidFill>
                <a:latin typeface="Courier New"/>
                <a:ea typeface="Courier New"/>
                <a:cs typeface="Courier New"/>
                <a:sym typeface="Courier New"/>
              </a:rPr>
              <a:t>(</a:t>
            </a:r>
            <a:r>
              <a:rPr lang="en-US" sz="2800" b="1" dirty="0" err="1">
                <a:solidFill>
                  <a:schemeClr val="dk1"/>
                </a:solidFill>
                <a:latin typeface="Courier New"/>
                <a:ea typeface="Courier New"/>
                <a:cs typeface="Courier New"/>
                <a:sym typeface="Courier New"/>
              </a:rPr>
              <a:t>windowLength</a:t>
            </a:r>
            <a:r>
              <a:rPr lang="en-US" sz="2800" b="1" dirty="0">
                <a:solidFill>
                  <a:schemeClr val="dk1"/>
                </a:solidFill>
                <a:latin typeface="Courier New"/>
                <a:ea typeface="Courier New"/>
                <a:cs typeface="Courier New"/>
                <a:sym typeface="Courier New"/>
              </a:rPr>
              <a:t>, </a:t>
            </a:r>
            <a:r>
              <a:rPr lang="en-US" sz="2800" b="1" dirty="0" err="1">
                <a:solidFill>
                  <a:schemeClr val="dk1"/>
                </a:solidFill>
                <a:latin typeface="Courier New"/>
                <a:ea typeface="Courier New"/>
                <a:cs typeface="Courier New"/>
                <a:sym typeface="Courier New"/>
              </a:rPr>
              <a:t>slideInterval</a:t>
            </a:r>
            <a:r>
              <a:rPr lang="en-US" sz="2800" b="1" dirty="0">
                <a:solidFill>
                  <a:schemeClr val="dk1"/>
                </a:solidFill>
                <a:latin typeface="Courier New"/>
                <a:ea typeface="Courier New"/>
                <a:cs typeface="Courier New"/>
                <a:sym typeface="Courier New"/>
              </a:rPr>
              <a:t>)</a:t>
            </a:r>
            <a:br>
              <a:rPr lang="en-US" sz="2800" b="1" dirty="0">
                <a:solidFill>
                  <a:schemeClr val="dk1"/>
                </a:solidFill>
                <a:latin typeface="Courier New"/>
                <a:ea typeface="Courier New"/>
                <a:cs typeface="Courier New"/>
                <a:sym typeface="Courier New"/>
              </a:rPr>
            </a:br>
            <a:r>
              <a:rPr lang="en-US" sz="2000" dirty="0">
                <a:solidFill>
                  <a:srgbClr val="1D1F22"/>
                </a:solidFill>
                <a:highlight>
                  <a:srgbClr val="FFFFFF"/>
                </a:highlight>
              </a:rPr>
              <a:t>Returns a sliding window count of elements in the stream.</a:t>
            </a:r>
            <a:endParaRPr lang="en-US" sz="1600" dirty="0">
              <a:solidFill>
                <a:srgbClr val="1D1F22"/>
              </a:solidFill>
              <a:highlight>
                <a:srgbClr val="FFFFFF"/>
              </a:highlight>
            </a:endParaRPr>
          </a:p>
          <a:p>
            <a:pPr marL="378013" indent="-189006">
              <a:spcAft>
                <a:spcPts val="0"/>
              </a:spcAft>
              <a:buClr>
                <a:schemeClr val="dk1"/>
              </a:buClr>
              <a:buFont typeface="Courier New"/>
            </a:pPr>
            <a:r>
              <a:rPr lang="en-US" sz="2800" b="1" dirty="0" err="1">
                <a:solidFill>
                  <a:schemeClr val="dk1"/>
                </a:solidFill>
                <a:latin typeface="Courier New"/>
                <a:ea typeface="Courier New"/>
                <a:cs typeface="Courier New"/>
                <a:sym typeface="Courier New"/>
              </a:rPr>
              <a:t>reduceByWindow</a:t>
            </a:r>
            <a:r>
              <a:rPr lang="en-US" sz="2800" b="1" dirty="0">
                <a:solidFill>
                  <a:schemeClr val="dk1"/>
                </a:solidFill>
                <a:latin typeface="Courier New"/>
                <a:ea typeface="Courier New"/>
                <a:cs typeface="Courier New"/>
                <a:sym typeface="Courier New"/>
              </a:rPr>
              <a:t>(</a:t>
            </a:r>
            <a:r>
              <a:rPr lang="en-US" sz="2800" b="1" dirty="0" err="1">
                <a:solidFill>
                  <a:schemeClr val="dk1"/>
                </a:solidFill>
                <a:latin typeface="Courier New"/>
                <a:ea typeface="Courier New"/>
                <a:cs typeface="Courier New"/>
                <a:sym typeface="Courier New"/>
              </a:rPr>
              <a:t>reduceFunc</a:t>
            </a:r>
            <a:r>
              <a:rPr lang="en-US" sz="2800" b="1" dirty="0">
                <a:solidFill>
                  <a:schemeClr val="dk1"/>
                </a:solidFill>
                <a:latin typeface="Courier New"/>
                <a:ea typeface="Courier New"/>
                <a:cs typeface="Courier New"/>
                <a:sym typeface="Courier New"/>
              </a:rPr>
              <a:t>: (V, V) ⇒ V, </a:t>
            </a:r>
            <a:r>
              <a:rPr lang="en-US" sz="2800" b="1" dirty="0" err="1">
                <a:solidFill>
                  <a:schemeClr val="dk1"/>
                </a:solidFill>
                <a:latin typeface="Courier New"/>
                <a:ea typeface="Courier New"/>
                <a:cs typeface="Courier New"/>
                <a:sym typeface="Courier New"/>
              </a:rPr>
              <a:t>windowLength</a:t>
            </a:r>
            <a:r>
              <a:rPr lang="en-US" sz="2800" b="1" dirty="0">
                <a:solidFill>
                  <a:schemeClr val="dk1"/>
                </a:solidFill>
                <a:latin typeface="Courier New"/>
                <a:ea typeface="Courier New"/>
                <a:cs typeface="Courier New"/>
                <a:sym typeface="Courier New"/>
              </a:rPr>
              <a:t>, </a:t>
            </a:r>
            <a:r>
              <a:rPr lang="en-US" sz="2800" b="1" dirty="0" err="1">
                <a:solidFill>
                  <a:schemeClr val="dk1"/>
                </a:solidFill>
                <a:latin typeface="Courier New"/>
                <a:ea typeface="Courier New"/>
                <a:cs typeface="Courier New"/>
                <a:sym typeface="Courier New"/>
              </a:rPr>
              <a:t>slideInterval</a:t>
            </a:r>
            <a:r>
              <a:rPr lang="en-US" sz="2800" b="1" dirty="0">
                <a:solidFill>
                  <a:schemeClr val="dk1"/>
                </a:solidFill>
                <a:latin typeface="Courier New"/>
                <a:ea typeface="Courier New"/>
                <a:cs typeface="Courier New"/>
                <a:sym typeface="Courier New"/>
              </a:rPr>
              <a:t>)</a:t>
            </a:r>
            <a:br>
              <a:rPr lang="en-US" sz="2800" b="1" dirty="0">
                <a:solidFill>
                  <a:schemeClr val="dk1"/>
                </a:solidFill>
                <a:latin typeface="Courier New"/>
                <a:ea typeface="Courier New"/>
                <a:cs typeface="Courier New"/>
                <a:sym typeface="Courier New"/>
              </a:rPr>
            </a:br>
            <a:r>
              <a:rPr lang="en-US" sz="2000" dirty="0">
                <a:solidFill>
                  <a:srgbClr val="1D1F22"/>
                </a:solidFill>
                <a:highlight>
                  <a:srgbClr val="FFFFFF"/>
                </a:highlight>
              </a:rPr>
              <a:t>Returns a new single-element stream, created by aggregating elements in the stream over a sliding interval using </a:t>
            </a:r>
            <a:r>
              <a:rPr lang="en-US" sz="2000" i="1" dirty="0" err="1">
                <a:solidFill>
                  <a:srgbClr val="1D1F22"/>
                </a:solidFill>
                <a:highlight>
                  <a:srgbClr val="FFFFFF"/>
                </a:highlight>
              </a:rPr>
              <a:t>reduceFunc</a:t>
            </a:r>
            <a:r>
              <a:rPr lang="en-US" sz="2000" dirty="0">
                <a:solidFill>
                  <a:srgbClr val="1D1F22"/>
                </a:solidFill>
                <a:highlight>
                  <a:srgbClr val="FFFFFF"/>
                </a:highlight>
              </a:rPr>
              <a:t>.</a:t>
            </a:r>
          </a:p>
          <a:p>
            <a:pPr marL="378013" indent="-189006">
              <a:spcAft>
                <a:spcPts val="0"/>
              </a:spcAft>
              <a:buClr>
                <a:schemeClr val="dk1"/>
              </a:buClr>
              <a:buFont typeface="Courier New"/>
            </a:pPr>
            <a:r>
              <a:rPr lang="en-US" sz="2800" b="1" dirty="0" err="1">
                <a:solidFill>
                  <a:srgbClr val="1D1F22"/>
                </a:solidFill>
                <a:highlight>
                  <a:srgbClr val="FFFFFF"/>
                </a:highlight>
                <a:latin typeface="Courier New"/>
                <a:ea typeface="Courier New"/>
                <a:cs typeface="Courier New"/>
                <a:sym typeface="Courier New"/>
              </a:rPr>
              <a:t>countByValueAndWindow</a:t>
            </a:r>
            <a:r>
              <a:rPr lang="en-US" sz="2800" b="1" dirty="0">
                <a:solidFill>
                  <a:srgbClr val="1D1F22"/>
                </a:solidFill>
                <a:highlight>
                  <a:srgbClr val="FFFFFF"/>
                </a:highlight>
                <a:latin typeface="Courier New"/>
                <a:ea typeface="Courier New"/>
                <a:cs typeface="Courier New"/>
                <a:sym typeface="Courier New"/>
              </a:rPr>
              <a:t>(</a:t>
            </a:r>
            <a:r>
              <a:rPr lang="en-US" sz="2800" b="1" dirty="0" err="1">
                <a:solidFill>
                  <a:srgbClr val="1D1F22"/>
                </a:solidFill>
                <a:highlight>
                  <a:srgbClr val="FFFFFF"/>
                </a:highlight>
                <a:latin typeface="Courier New"/>
                <a:ea typeface="Courier New"/>
                <a:cs typeface="Courier New"/>
                <a:sym typeface="Courier New"/>
              </a:rPr>
              <a:t>windowLength</a:t>
            </a:r>
            <a:r>
              <a:rPr lang="en-US" sz="2800" b="1" dirty="0">
                <a:solidFill>
                  <a:srgbClr val="1D1F22"/>
                </a:solidFill>
                <a:highlight>
                  <a:srgbClr val="FFFFFF"/>
                </a:highlight>
                <a:latin typeface="Courier New"/>
                <a:ea typeface="Courier New"/>
                <a:cs typeface="Courier New"/>
                <a:sym typeface="Courier New"/>
              </a:rPr>
              <a:t>, </a:t>
            </a:r>
            <a:r>
              <a:rPr lang="en-US" sz="2800" b="1" dirty="0" err="1">
                <a:solidFill>
                  <a:srgbClr val="1D1F22"/>
                </a:solidFill>
                <a:highlight>
                  <a:srgbClr val="FFFFFF"/>
                </a:highlight>
                <a:latin typeface="Courier New"/>
                <a:ea typeface="Courier New"/>
                <a:cs typeface="Courier New"/>
                <a:sym typeface="Courier New"/>
              </a:rPr>
              <a:t>slideInterval</a:t>
            </a:r>
            <a:r>
              <a:rPr lang="en-US" sz="2800" b="1" dirty="0">
                <a:solidFill>
                  <a:srgbClr val="1D1F22"/>
                </a:solidFill>
                <a:highlight>
                  <a:srgbClr val="FFFFFF"/>
                </a:highlight>
                <a:latin typeface="Courier New"/>
                <a:ea typeface="Courier New"/>
                <a:cs typeface="Courier New"/>
                <a:sym typeface="Courier New"/>
              </a:rPr>
              <a:t>, </a:t>
            </a:r>
            <a:r>
              <a:rPr lang="en-US" sz="2800" b="1" dirty="0" err="1">
                <a:solidFill>
                  <a:srgbClr val="1D1F22"/>
                </a:solidFill>
                <a:highlight>
                  <a:srgbClr val="FFFFFF"/>
                </a:highlight>
                <a:latin typeface="Courier New"/>
                <a:ea typeface="Courier New"/>
                <a:cs typeface="Courier New"/>
                <a:sym typeface="Courier New"/>
              </a:rPr>
              <a:t>numPartitions</a:t>
            </a:r>
            <a:r>
              <a:rPr lang="en-US" sz="2800" b="1" dirty="0">
                <a:solidFill>
                  <a:srgbClr val="1D1F22"/>
                </a:solidFill>
                <a:highlight>
                  <a:srgbClr val="FFFFFF"/>
                </a:highlight>
                <a:latin typeface="Courier New"/>
                <a:ea typeface="Courier New"/>
                <a:cs typeface="Courier New"/>
                <a:sym typeface="Courier New"/>
              </a:rPr>
              <a:t>: </a:t>
            </a:r>
            <a:r>
              <a:rPr lang="en-US" sz="2800" b="1" dirty="0" err="1">
                <a:solidFill>
                  <a:srgbClr val="1D1F22"/>
                </a:solidFill>
                <a:highlight>
                  <a:srgbClr val="FFFFFF"/>
                </a:highlight>
                <a:latin typeface="Courier New"/>
                <a:ea typeface="Courier New"/>
                <a:cs typeface="Courier New"/>
                <a:sym typeface="Courier New"/>
              </a:rPr>
              <a:t>Int</a:t>
            </a:r>
            <a:r>
              <a:rPr lang="en-US" sz="2800" b="1" dirty="0">
                <a:solidFill>
                  <a:srgbClr val="1D1F22"/>
                </a:solidFill>
                <a:highlight>
                  <a:srgbClr val="FFFFFF"/>
                </a:highlight>
                <a:latin typeface="Courier New"/>
                <a:ea typeface="Courier New"/>
                <a:cs typeface="Courier New"/>
                <a:sym typeface="Courier New"/>
              </a:rPr>
              <a:t>])</a:t>
            </a:r>
            <a:br>
              <a:rPr lang="en-US" sz="2800" b="1" dirty="0">
                <a:solidFill>
                  <a:srgbClr val="1D1F22"/>
                </a:solidFill>
                <a:highlight>
                  <a:srgbClr val="FFFFFF"/>
                </a:highlight>
                <a:latin typeface="Courier New"/>
                <a:ea typeface="Courier New"/>
                <a:cs typeface="Courier New"/>
                <a:sym typeface="Courier New"/>
              </a:rPr>
            </a:br>
            <a:r>
              <a:rPr lang="en-US" sz="2000" dirty="0">
                <a:solidFill>
                  <a:srgbClr val="1D1F22"/>
                </a:solidFill>
                <a:highlight>
                  <a:srgbClr val="FFFFFF"/>
                </a:highlight>
              </a:rPr>
              <a:t>When called on a </a:t>
            </a:r>
            <a:r>
              <a:rPr lang="en-US" sz="2000" dirty="0" err="1">
                <a:solidFill>
                  <a:srgbClr val="1D1F22"/>
                </a:solidFill>
                <a:highlight>
                  <a:srgbClr val="FFFFFF"/>
                </a:highlight>
              </a:rPr>
              <a:t>DStream</a:t>
            </a:r>
            <a:r>
              <a:rPr lang="en-US" sz="2000" dirty="0">
                <a:solidFill>
                  <a:srgbClr val="1D1F22"/>
                </a:solidFill>
                <a:highlight>
                  <a:srgbClr val="FFFFFF"/>
                </a:highlight>
              </a:rPr>
              <a:t> of (K, V) pairs, returns a new </a:t>
            </a:r>
            <a:r>
              <a:rPr lang="en-US" sz="2000" dirty="0" err="1">
                <a:solidFill>
                  <a:srgbClr val="1D1F22"/>
                </a:solidFill>
                <a:highlight>
                  <a:srgbClr val="FFFFFF"/>
                </a:highlight>
              </a:rPr>
              <a:t>DStream</a:t>
            </a:r>
            <a:r>
              <a:rPr lang="en-US" sz="2000" dirty="0">
                <a:solidFill>
                  <a:srgbClr val="1D1F22"/>
                </a:solidFill>
                <a:highlight>
                  <a:srgbClr val="FFFFFF"/>
                </a:highlight>
              </a:rPr>
              <a:t> of (K, Long) pairs where the value of each key is its frequency within a sliding window.</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870783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157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Stream Join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sz="2400" dirty="0">
                <a:solidFill>
                  <a:schemeClr val="dk1"/>
                </a:solidFill>
              </a:rPr>
              <a:t>Join can be applied as you imagine</a:t>
            </a:r>
            <a:r>
              <a:rPr lang="en-US" sz="2400" dirty="0" smtClean="0">
                <a:solidFill>
                  <a:schemeClr val="dk1"/>
                </a:solidFill>
              </a:rPr>
              <a:t>:</a:t>
            </a:r>
          </a:p>
          <a:p>
            <a:pPr>
              <a:spcAft>
                <a:spcPts val="0"/>
              </a:spcAft>
            </a:pPr>
            <a:endParaRPr lang="en-US" sz="2400" dirty="0">
              <a:solidFill>
                <a:schemeClr val="dk1"/>
              </a:solidFill>
            </a:endParaRPr>
          </a:p>
          <a:p>
            <a:pPr>
              <a:spcAft>
                <a:spcPts val="0"/>
              </a:spcAft>
            </a:pPr>
            <a:r>
              <a:rPr lang="en-US" sz="2400" b="1" dirty="0">
                <a:solidFill>
                  <a:schemeClr val="dk1"/>
                </a:solidFill>
              </a:rPr>
              <a:t>Example 1:</a:t>
            </a:r>
          </a:p>
          <a:p>
            <a:pPr>
              <a:spcAft>
                <a:spcPts val="0"/>
              </a:spcAft>
              <a:buClr>
                <a:schemeClr val="dk1"/>
              </a:buClr>
              <a:buSzPct val="45833"/>
            </a:pPr>
            <a:r>
              <a:rPr lang="en-US" sz="2400" b="1" dirty="0" err="1" smtClean="0">
                <a:solidFill>
                  <a:srgbClr val="004080"/>
                </a:solidFill>
                <a:highlight>
                  <a:srgbClr val="FFFFFF"/>
                </a:highlight>
                <a:latin typeface="Courier New"/>
                <a:ea typeface="Courier New"/>
                <a:cs typeface="Courier New"/>
                <a:sym typeface="Courier New"/>
              </a:rPr>
              <a:t>val</a:t>
            </a:r>
            <a:r>
              <a:rPr lang="en-US" sz="2400" b="1" dirty="0" smtClean="0">
                <a:solidFill>
                  <a:schemeClr val="dk1"/>
                </a:solidFill>
                <a:highlight>
                  <a:srgbClr val="FFFFFF"/>
                </a:highlight>
                <a:latin typeface="Courier New"/>
                <a:ea typeface="Courier New"/>
                <a:cs typeface="Courier New"/>
                <a:sym typeface="Courier New"/>
              </a:rPr>
              <a:t> stream1: </a:t>
            </a:r>
            <a:r>
              <a:rPr lang="en-US" sz="2400" b="1" dirty="0" err="1" smtClean="0">
                <a:solidFill>
                  <a:schemeClr val="dk1"/>
                </a:solidFill>
                <a:highlight>
                  <a:srgbClr val="FFFFFF"/>
                </a:highlight>
                <a:latin typeface="Courier New"/>
                <a:ea typeface="Courier New"/>
                <a:cs typeface="Courier New"/>
                <a:sym typeface="Courier New"/>
              </a:rPr>
              <a:t>DStream</a:t>
            </a:r>
            <a:r>
              <a:rPr lang="en-US" sz="2400" b="1" dirty="0" smtClean="0">
                <a:solidFill>
                  <a:schemeClr val="dk1"/>
                </a:solidFill>
                <a:highlight>
                  <a:srgbClr val="FFFFFF"/>
                </a:highlight>
                <a:latin typeface="Courier New"/>
                <a:ea typeface="Courier New"/>
                <a:cs typeface="Courier New"/>
                <a:sym typeface="Courier New"/>
              </a:rPr>
              <a:t>[String, String] = ...</a:t>
            </a:r>
          </a:p>
          <a:p>
            <a:pPr>
              <a:spcAft>
                <a:spcPts val="0"/>
              </a:spcAft>
              <a:buClr>
                <a:schemeClr val="dk1"/>
              </a:buClr>
              <a:buSzPct val="45833"/>
            </a:pPr>
            <a:r>
              <a:rPr lang="en-US" sz="2400" b="1" dirty="0" err="1" smtClean="0">
                <a:solidFill>
                  <a:srgbClr val="004080"/>
                </a:solidFill>
                <a:highlight>
                  <a:srgbClr val="FFFFFF"/>
                </a:highlight>
                <a:latin typeface="Courier New"/>
                <a:ea typeface="Courier New"/>
                <a:cs typeface="Courier New"/>
                <a:sym typeface="Courier New"/>
              </a:rPr>
              <a:t>val</a:t>
            </a:r>
            <a:r>
              <a:rPr lang="en-US" sz="2400" b="1" dirty="0" smtClean="0">
                <a:solidFill>
                  <a:schemeClr val="dk1"/>
                </a:solidFill>
                <a:highlight>
                  <a:srgbClr val="FFFFFF"/>
                </a:highlight>
                <a:latin typeface="Courier New"/>
                <a:ea typeface="Courier New"/>
                <a:cs typeface="Courier New"/>
                <a:sym typeface="Courier New"/>
              </a:rPr>
              <a:t> stream2: </a:t>
            </a:r>
            <a:r>
              <a:rPr lang="en-US" sz="2400" b="1" dirty="0" err="1" smtClean="0">
                <a:solidFill>
                  <a:schemeClr val="dk1"/>
                </a:solidFill>
                <a:highlight>
                  <a:srgbClr val="FFFFFF"/>
                </a:highlight>
                <a:latin typeface="Courier New"/>
                <a:ea typeface="Courier New"/>
                <a:cs typeface="Courier New"/>
                <a:sym typeface="Courier New"/>
              </a:rPr>
              <a:t>DStream</a:t>
            </a:r>
            <a:r>
              <a:rPr lang="en-US" sz="2400" b="1" dirty="0" smtClean="0">
                <a:solidFill>
                  <a:schemeClr val="dk1"/>
                </a:solidFill>
                <a:highlight>
                  <a:srgbClr val="FFFFFF"/>
                </a:highlight>
                <a:latin typeface="Courier New"/>
                <a:ea typeface="Courier New"/>
                <a:cs typeface="Courier New"/>
                <a:sym typeface="Courier New"/>
              </a:rPr>
              <a:t>[String, String] = ...</a:t>
            </a:r>
          </a:p>
          <a:p>
            <a:pPr>
              <a:spcAft>
                <a:spcPts val="0"/>
              </a:spcAft>
            </a:pPr>
            <a:r>
              <a:rPr lang="en-US" sz="2400" b="1" dirty="0" err="1" smtClean="0">
                <a:solidFill>
                  <a:srgbClr val="004080"/>
                </a:solidFill>
                <a:highlight>
                  <a:srgbClr val="FFFFFF"/>
                </a:highlight>
                <a:latin typeface="Courier New"/>
                <a:ea typeface="Courier New"/>
                <a:cs typeface="Courier New"/>
                <a:sym typeface="Courier New"/>
              </a:rPr>
              <a:t>val</a:t>
            </a:r>
            <a:r>
              <a:rPr lang="en-US" sz="2400" b="1" dirty="0" smtClean="0">
                <a:solidFill>
                  <a:schemeClr val="dk1"/>
                </a:solidFill>
                <a:highlight>
                  <a:srgbClr val="FFFFFF"/>
                </a:highlight>
                <a:latin typeface="Courier New"/>
                <a:ea typeface="Courier New"/>
                <a:cs typeface="Courier New"/>
                <a:sym typeface="Courier New"/>
              </a:rPr>
              <a:t> </a:t>
            </a:r>
            <a:r>
              <a:rPr lang="en-US" sz="2400" b="1" dirty="0" err="1" smtClean="0">
                <a:solidFill>
                  <a:schemeClr val="dk1"/>
                </a:solidFill>
                <a:highlight>
                  <a:srgbClr val="FFFFFF"/>
                </a:highlight>
                <a:latin typeface="Courier New"/>
                <a:ea typeface="Courier New"/>
                <a:cs typeface="Courier New"/>
                <a:sym typeface="Courier New"/>
              </a:rPr>
              <a:t>joinedStream</a:t>
            </a:r>
            <a:r>
              <a:rPr lang="en-US" sz="2400" b="1" dirty="0" smtClean="0">
                <a:solidFill>
                  <a:schemeClr val="dk1"/>
                </a:solidFill>
                <a:highlight>
                  <a:srgbClr val="FFFFFF"/>
                </a:highlight>
                <a:latin typeface="Courier New"/>
                <a:ea typeface="Courier New"/>
                <a:cs typeface="Courier New"/>
                <a:sym typeface="Courier New"/>
              </a:rPr>
              <a:t> = stream1.join(stream2)</a:t>
            </a:r>
            <a:endParaRPr lang="en-US" sz="2400" b="1"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46037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158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Stream Output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dirty="0">
                <a:solidFill>
                  <a:schemeClr val="dk1"/>
                </a:solidFill>
              </a:rPr>
              <a:t>Some common output operations:</a:t>
            </a:r>
          </a:p>
          <a:p>
            <a:pPr marL="378013" indent="-189006">
              <a:spcAft>
                <a:spcPts val="0"/>
              </a:spcAft>
              <a:buClr>
                <a:schemeClr val="dk1"/>
              </a:buClr>
              <a:buFont typeface="Courier New"/>
            </a:pPr>
            <a:r>
              <a:rPr lang="en-US" sz="2400" b="1" dirty="0">
                <a:solidFill>
                  <a:schemeClr val="dk1"/>
                </a:solidFill>
                <a:latin typeface="Courier New"/>
                <a:ea typeface="Courier New"/>
                <a:cs typeface="Courier New"/>
                <a:sym typeface="Courier New"/>
              </a:rPr>
              <a:t>print()</a:t>
            </a:r>
            <a:br>
              <a:rPr lang="en-US" sz="2400" b="1" dirty="0">
                <a:solidFill>
                  <a:schemeClr val="dk1"/>
                </a:solidFill>
                <a:latin typeface="Courier New"/>
                <a:ea typeface="Courier New"/>
                <a:cs typeface="Courier New"/>
                <a:sym typeface="Courier New"/>
              </a:rPr>
            </a:br>
            <a:r>
              <a:rPr lang="en-US" sz="2400" dirty="0">
                <a:solidFill>
                  <a:schemeClr val="dk1"/>
                </a:solidFill>
              </a:rPr>
              <a:t>Prints the first ten elements of every batch of data in a </a:t>
            </a:r>
            <a:r>
              <a:rPr lang="en-US" sz="2400" dirty="0" err="1">
                <a:solidFill>
                  <a:schemeClr val="dk1"/>
                </a:solidFill>
              </a:rPr>
              <a:t>DStream</a:t>
            </a:r>
            <a:r>
              <a:rPr lang="en-US" sz="2400" dirty="0">
                <a:solidFill>
                  <a:schemeClr val="dk1"/>
                </a:solidFill>
              </a:rPr>
              <a:t> on the driver node running the streaming application.</a:t>
            </a:r>
          </a:p>
          <a:p>
            <a:pPr marL="378013" indent="-189006">
              <a:spcAft>
                <a:spcPts val="0"/>
              </a:spcAft>
              <a:buClr>
                <a:schemeClr val="dk1"/>
              </a:buClr>
              <a:buFont typeface="Courier New"/>
            </a:pPr>
            <a:r>
              <a:rPr lang="en-US" sz="2400" b="1" dirty="0" err="1">
                <a:solidFill>
                  <a:schemeClr val="dk1"/>
                </a:solidFill>
                <a:latin typeface="Courier New"/>
                <a:ea typeface="Courier New"/>
                <a:cs typeface="Courier New"/>
                <a:sym typeface="Courier New"/>
              </a:rPr>
              <a:t>saveAsTextFiles</a:t>
            </a:r>
            <a:r>
              <a:rPr lang="en-US" sz="2400" b="1" dirty="0">
                <a:solidFill>
                  <a:schemeClr val="dk1"/>
                </a:solidFill>
                <a:latin typeface="Courier New"/>
                <a:ea typeface="Courier New"/>
                <a:cs typeface="Courier New"/>
                <a:sym typeface="Courier New"/>
              </a:rPr>
              <a:t>(prefix, [suffix])</a:t>
            </a:r>
            <a:br>
              <a:rPr lang="en-US" sz="2400" b="1" dirty="0">
                <a:solidFill>
                  <a:schemeClr val="dk1"/>
                </a:solidFill>
                <a:latin typeface="Courier New"/>
                <a:ea typeface="Courier New"/>
                <a:cs typeface="Courier New"/>
                <a:sym typeface="Courier New"/>
              </a:rPr>
            </a:br>
            <a:r>
              <a:rPr lang="en-US" sz="2400" dirty="0">
                <a:solidFill>
                  <a:schemeClr val="dk1"/>
                </a:solidFill>
              </a:rPr>
              <a:t>Save this </a:t>
            </a:r>
            <a:r>
              <a:rPr lang="en-US" sz="2400" dirty="0" err="1">
                <a:solidFill>
                  <a:schemeClr val="dk1"/>
                </a:solidFill>
              </a:rPr>
              <a:t>DStream's</a:t>
            </a:r>
            <a:r>
              <a:rPr lang="en-US" sz="2400" dirty="0">
                <a:solidFill>
                  <a:schemeClr val="dk1"/>
                </a:solidFill>
              </a:rPr>
              <a:t> contents as text files.</a:t>
            </a:r>
            <a:br>
              <a:rPr lang="en-US" sz="2400" dirty="0">
                <a:solidFill>
                  <a:schemeClr val="dk1"/>
                </a:solidFill>
              </a:rPr>
            </a:br>
            <a:r>
              <a:rPr lang="en-US" sz="2400" dirty="0">
                <a:solidFill>
                  <a:schemeClr val="dk1"/>
                </a:solidFill>
              </a:rPr>
              <a:t>The file name at each batch interval is generated based on prefix and suffix: “prefix-TIME_IN_MS[.suffix]”.</a:t>
            </a:r>
          </a:p>
          <a:p>
            <a:pPr marL="378013" indent="-189006">
              <a:spcAft>
                <a:spcPts val="0"/>
              </a:spcAft>
              <a:buClr>
                <a:schemeClr val="dk1"/>
              </a:buClr>
              <a:buFont typeface="Courier New"/>
            </a:pPr>
            <a:r>
              <a:rPr lang="en-US" sz="2400" b="1" dirty="0" err="1">
                <a:solidFill>
                  <a:srgbClr val="1D1F22"/>
                </a:solidFill>
                <a:highlight>
                  <a:srgbClr val="FFFFFF"/>
                </a:highlight>
                <a:latin typeface="Courier New"/>
                <a:ea typeface="Courier New"/>
                <a:cs typeface="Courier New"/>
                <a:sym typeface="Courier New"/>
              </a:rPr>
              <a:t>foreachRDD</a:t>
            </a:r>
            <a:r>
              <a:rPr lang="en-US" sz="2400" b="1" dirty="0">
                <a:solidFill>
                  <a:srgbClr val="1D1F22"/>
                </a:solidFill>
                <a:highlight>
                  <a:srgbClr val="FFFFFF"/>
                </a:highlight>
                <a:latin typeface="Courier New"/>
                <a:ea typeface="Courier New"/>
                <a:cs typeface="Courier New"/>
                <a:sym typeface="Courier New"/>
              </a:rPr>
              <a:t>(</a:t>
            </a:r>
            <a:r>
              <a:rPr lang="en-US" sz="2400" b="1" dirty="0" err="1">
                <a:solidFill>
                  <a:srgbClr val="1D1F22"/>
                </a:solidFill>
                <a:highlight>
                  <a:srgbClr val="FFFFFF"/>
                </a:highlight>
                <a:latin typeface="Courier New"/>
                <a:ea typeface="Courier New"/>
                <a:cs typeface="Courier New"/>
                <a:sym typeface="Courier New"/>
              </a:rPr>
              <a:t>func</a:t>
            </a:r>
            <a:r>
              <a:rPr lang="en-US" sz="2400" b="1" dirty="0">
                <a:solidFill>
                  <a:srgbClr val="1D1F22"/>
                </a:solidFill>
                <a:highlight>
                  <a:srgbClr val="FFFFFF"/>
                </a:highlight>
                <a:latin typeface="Courier New"/>
                <a:ea typeface="Courier New"/>
                <a:cs typeface="Courier New"/>
                <a:sym typeface="Courier New"/>
              </a:rPr>
              <a:t>)</a:t>
            </a:r>
            <a:br>
              <a:rPr lang="en-US" sz="2400" b="1" dirty="0">
                <a:solidFill>
                  <a:srgbClr val="1D1F22"/>
                </a:solidFill>
                <a:highlight>
                  <a:srgbClr val="FFFFFF"/>
                </a:highlight>
                <a:latin typeface="Courier New"/>
                <a:ea typeface="Courier New"/>
                <a:cs typeface="Courier New"/>
                <a:sym typeface="Courier New"/>
              </a:rPr>
            </a:br>
            <a:r>
              <a:rPr lang="en-US" sz="2400" dirty="0">
                <a:solidFill>
                  <a:srgbClr val="1D1F22"/>
                </a:solidFill>
                <a:highlight>
                  <a:srgbClr val="FFFFFF"/>
                </a:highlight>
              </a:rPr>
              <a:t>Applies a function, </a:t>
            </a:r>
            <a:r>
              <a:rPr lang="en-US" sz="2400" dirty="0" err="1">
                <a:solidFill>
                  <a:srgbClr val="1D1F22"/>
                </a:solidFill>
                <a:highlight>
                  <a:srgbClr val="FFFFFF"/>
                </a:highlight>
              </a:rPr>
              <a:t>func</a:t>
            </a:r>
            <a:r>
              <a:rPr lang="en-US" sz="2400" dirty="0">
                <a:solidFill>
                  <a:srgbClr val="1D1F22"/>
                </a:solidFill>
                <a:highlight>
                  <a:srgbClr val="FFFFFF"/>
                </a:highlight>
              </a:rPr>
              <a:t>, to each RDD generated from the stream</a:t>
            </a:r>
            <a:r>
              <a:rPr lang="en-US" sz="2400" dirty="0" smtClean="0">
                <a:solidFill>
                  <a:srgbClr val="1D1F22"/>
                </a:solidFill>
                <a:highlight>
                  <a:srgbClr val="FFFFFF"/>
                </a:highlight>
              </a:rPr>
              <a:t>.</a:t>
            </a:r>
            <a:endParaRPr lang="en-US" sz="2400" dirty="0">
              <a:solidFill>
                <a:srgbClr val="1D1F22"/>
              </a:solidFill>
              <a:highlight>
                <a:srgbClr val="FFFFFF"/>
              </a:highligh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78577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4138121C-0479-4D42-8784-F26F3DE0E87D}" type="slidenum">
              <a:rPr lang="en-GB" altLang="fi-FI"/>
              <a:pPr/>
              <a:t>159</a:t>
            </a:fld>
            <a:endParaRPr lang="en-GB" altLang="fi-FI"/>
          </a:p>
        </p:txBody>
      </p:sp>
      <p:sp>
        <p:nvSpPr>
          <p:cNvPr id="430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 → Optimizations</a:t>
            </a:r>
          </a:p>
        </p:txBody>
      </p:sp>
      <p:sp>
        <p:nvSpPr>
          <p:cNvPr id="43010" name="Text Box 2"/>
          <p:cNvSpPr txBox="1">
            <a:spLocks noChangeArrowheads="1"/>
          </p:cNvSpPr>
          <p:nvPr/>
        </p:nvSpPr>
        <p:spPr bwMode="auto">
          <a:xfrm>
            <a:off x="627063" y="1504950"/>
            <a:ext cx="42608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smtClean="0">
                <a:latin typeface="GFS Neohellenic" charset="0"/>
              </a:rPr>
              <a:t>The </a:t>
            </a:r>
            <a:r>
              <a:rPr lang="en-GB" altLang="fi-FI" sz="2800" dirty="0">
                <a:latin typeface="GFS Neohellenic" charset="0"/>
              </a:rPr>
              <a:t>DAG scheduler optimizes </a:t>
            </a:r>
            <a:r>
              <a:rPr lang="en-GB" altLang="fi-FI" sz="2800" dirty="0" smtClean="0">
                <a:latin typeface="GFS Neohellenic" charset="0"/>
              </a:rPr>
              <a:t>stages </a:t>
            </a:r>
            <a:r>
              <a:rPr lang="en-GB" altLang="fi-FI" sz="2800" dirty="0">
                <a:latin typeface="GFS Neohellenic" charset="0"/>
              </a:rPr>
              <a:t>and </a:t>
            </a:r>
            <a:r>
              <a:rPr lang="en-GB" altLang="fi-FI" sz="2800" dirty="0" smtClean="0">
                <a:latin typeface="GFS Neohellenic" charset="0"/>
              </a:rPr>
              <a:t>tasks </a:t>
            </a:r>
            <a:r>
              <a:rPr lang="en-GB" altLang="fi-FI" sz="2800" dirty="0">
                <a:latin typeface="GFS Neohellenic" charset="0"/>
              </a:rPr>
              <a:t>before submitting to the t</a:t>
            </a:r>
            <a:r>
              <a:rPr lang="en-GB" altLang="fi-FI" sz="2800" dirty="0" smtClean="0">
                <a:latin typeface="GFS Neohellenic" charset="0"/>
              </a:rPr>
              <a:t>ask scheduler</a:t>
            </a:r>
            <a:endParaRPr lang="en-GB" altLang="fi-FI" sz="2800" dirty="0">
              <a:latin typeface="GFS Neohellenic" charset="0"/>
            </a:endParaRPr>
          </a:p>
          <a:p>
            <a:pPr>
              <a:lnSpc>
                <a:spcPct val="69000"/>
              </a:lnSpc>
              <a:spcBef>
                <a:spcPts val="1425"/>
              </a:spcBef>
              <a:buSzPct val="45000"/>
              <a:buFont typeface="Wingdings" panose="05000000000000000000" pitchFamily="2" charset="2"/>
              <a:buNone/>
            </a:pPr>
            <a:r>
              <a:rPr lang="en-GB" altLang="fi-FI" sz="2800" dirty="0">
                <a:latin typeface="GFS Neohellenic" charset="0"/>
              </a:rPr>
              <a:t>Pipelining narrow dependencies within a stage</a:t>
            </a:r>
          </a:p>
          <a:p>
            <a:pPr>
              <a:lnSpc>
                <a:spcPct val="69000"/>
              </a:lnSpc>
              <a:spcBef>
                <a:spcPts val="1425"/>
              </a:spcBef>
              <a:buSzPct val="45000"/>
              <a:buFont typeface="Wingdings" panose="05000000000000000000" pitchFamily="2" charset="2"/>
              <a:buNone/>
            </a:pPr>
            <a:r>
              <a:rPr lang="en-GB" altLang="fi-FI" sz="2800" dirty="0">
                <a:latin typeface="GFS Neohellenic" charset="0"/>
              </a:rPr>
              <a:t>Picks join algorithms based on partitioning and trying to minimize </a:t>
            </a:r>
            <a:r>
              <a:rPr lang="en-GB" altLang="fi-FI" sz="2800" dirty="0" smtClean="0">
                <a:latin typeface="GFS Neohellenic" charset="0"/>
              </a:rPr>
              <a:t>shuffles</a:t>
            </a:r>
            <a:endParaRPr lang="en-GB" altLang="fi-FI" sz="2800" dirty="0">
              <a:latin typeface="GFS Neohellenic" charset="0"/>
            </a:endParaRP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4" y="1739900"/>
            <a:ext cx="4808538" cy="290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729163"/>
            <a:ext cx="2025650" cy="159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3" name="Text Box 5"/>
          <p:cNvSpPr txBox="1">
            <a:spLocks noChangeArrowheads="1"/>
          </p:cNvSpPr>
          <p:nvPr/>
        </p:nvSpPr>
        <p:spPr bwMode="auto">
          <a:xfrm>
            <a:off x="5503863" y="6475413"/>
            <a:ext cx="433863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https://stanford.edu/~rezab/classes/cme323/S15/slides/devops_slides.pdf</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72765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A87CE56-94F6-4DE3-8679-902B177E6A75}" type="slidenum">
              <a:rPr lang="en-GB" altLang="fi-FI"/>
              <a:pPr/>
              <a:t>16</a:t>
            </a:fld>
            <a:endParaRPr lang="en-GB" altLang="fi-FI"/>
          </a:p>
        </p:txBody>
      </p:sp>
      <p:sp>
        <p:nvSpPr>
          <p:cNvPr id="1228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t>
            </a:r>
            <a:r>
              <a:rPr lang="en-GB" altLang="fi-FI" dirty="0" smtClean="0">
                <a:solidFill>
                  <a:srgbClr val="CC0000"/>
                </a:solidFill>
                <a:latin typeface="GFS Neohellenic" charset="0"/>
              </a:rPr>
              <a:t>asic Features</a:t>
            </a:r>
            <a:endParaRPr lang="en-GB" altLang="fi-FI" dirty="0">
              <a:solidFill>
                <a:srgbClr val="CC0000"/>
              </a:solidFill>
              <a:latin typeface="GFS Neohellenic" charset="0"/>
            </a:endParaRPr>
          </a:p>
        </p:txBody>
      </p:sp>
      <p:sp>
        <p:nvSpPr>
          <p:cNvPr id="12290"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Fast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Run machine learning iterative programs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...up to 100x faster that Hadoop in memory</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...or 10x faster on 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Avoid materializing data on HDFS after each iteration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Easy to use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Fluent Scala/Java/Python/R API</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Interactive shell (</a:t>
            </a:r>
            <a:r>
              <a:rPr lang="en-GB" altLang="fi-FI" dirty="0" err="1">
                <a:latin typeface="GFS Neohellenic" charset="0"/>
              </a:rPr>
              <a:t>repl</a:t>
            </a:r>
            <a:r>
              <a:rPr lang="en-GB" altLang="fi-FI" dirty="0">
                <a:latin typeface="GFS Neohellenic" charset="0"/>
              </a:rPr>
              <a: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2-5x less code (than Hadoop MapReduce)</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103188"/>
            <a:ext cx="2143125" cy="1285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C40826-F156-4A4C-8AA7-C60EDF4C0D6B}" type="slidenum">
              <a:rPr lang="en-GB" altLang="fi-FI"/>
              <a:pPr/>
              <a:t>160</a:t>
            </a:fld>
            <a:endParaRPr lang="en-GB" altLang="fi-FI"/>
          </a:p>
        </p:txBody>
      </p:sp>
      <p:sp>
        <p:nvSpPr>
          <p:cNvPr id="81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Hadoop – No unified vision</a:t>
            </a:r>
          </a:p>
        </p:txBody>
      </p:sp>
      <p:sp>
        <p:nvSpPr>
          <p:cNvPr id="8194" name="Rectangle 2"/>
          <p:cNvSpPr>
            <a:spLocks noGrp="1" noChangeArrowheads="1"/>
          </p:cNvSpPr>
          <p:nvPr>
            <p:ph type="body" idx="1"/>
          </p:nvPr>
        </p:nvSpPr>
        <p:spPr>
          <a:xfrm>
            <a:off x="482600" y="4857749"/>
            <a:ext cx="9070975" cy="142716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Sparse modules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Diversity of APIs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Higher operational costs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2225"/>
            <a:ext cx="8572500" cy="342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0620" b="7964"/>
          <a:stretch/>
        </p:blipFill>
        <p:spPr bwMode="auto">
          <a:xfrm>
            <a:off x="7021512" y="4770437"/>
            <a:ext cx="2124075" cy="175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3408839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0F1F0D5-19D3-4CE7-9A8F-677EB3BBBDD3}" type="slidenum">
              <a:rPr lang="en-GB" altLang="fi-FI"/>
              <a:pPr/>
              <a:t>17</a:t>
            </a:fld>
            <a:endParaRPr lang="en-GB" altLang="fi-FI" dirty="0"/>
          </a:p>
        </p:txBody>
      </p:sp>
      <p:sp>
        <p:nvSpPr>
          <p:cNvPr id="174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The </a:t>
            </a:r>
            <a:r>
              <a:rPr lang="en-GB" altLang="fi-FI" dirty="0">
                <a:solidFill>
                  <a:srgbClr val="CC0000"/>
                </a:solidFill>
                <a:latin typeface="GFS Neohellenic" charset="0"/>
              </a:rPr>
              <a:t>Big Picture</a:t>
            </a:r>
          </a:p>
        </p:txBody>
      </p:sp>
      <p:sp>
        <p:nvSpPr>
          <p:cNvPr id="127" name="Text Box 2"/>
          <p:cNvSpPr txBox="1">
            <a:spLocks noChangeArrowheads="1"/>
          </p:cNvSpPr>
          <p:nvPr/>
        </p:nvSpPr>
        <p:spPr bwMode="auto">
          <a:xfrm>
            <a:off x="504824" y="1350962"/>
            <a:ext cx="5602288" cy="540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a:latin typeface="GFS Neohellenic" charset="0"/>
              </a:rPr>
              <a:t>Spark 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Separate process to execute user application</a:t>
            </a:r>
          </a:p>
          <a:p>
            <a:pPr lvl="1">
              <a:lnSpc>
                <a:spcPct val="100000"/>
              </a:lnSpc>
              <a:spcBef>
                <a:spcPts val="0"/>
              </a:spcBef>
              <a:buSzPct val="75000"/>
              <a:buFont typeface="Symbol" panose="05050102010706020507" pitchFamily="18" charset="2"/>
              <a:buChar char=""/>
            </a:pPr>
            <a:r>
              <a:rPr lang="en-GB" altLang="fi-FI" dirty="0">
                <a:latin typeface="GFS Neohellenic" charset="0"/>
              </a:rPr>
              <a:t>Creates </a:t>
            </a:r>
            <a:r>
              <a:rPr lang="en-GB" altLang="fi-FI" dirty="0" err="1">
                <a:latin typeface="GFS Neohellenic" charset="0"/>
              </a:rPr>
              <a:t>SparkContext</a:t>
            </a:r>
            <a:r>
              <a:rPr lang="en-GB" altLang="fi-FI" dirty="0">
                <a:latin typeface="GFS Neohellenic" charset="0"/>
              </a:rPr>
              <a:t> to schedule </a:t>
            </a:r>
            <a:r>
              <a:rPr lang="en-GB" altLang="fi-FI" dirty="0" smtClean="0">
                <a:latin typeface="GFS Neohellenic" charset="0"/>
              </a:rPr>
              <a:t>jobs, execute </a:t>
            </a:r>
            <a:r>
              <a:rPr lang="en-GB" altLang="fi-FI" dirty="0">
                <a:latin typeface="GFS Neohellenic" charset="0"/>
              </a:rPr>
              <a:t>and negotiate with cluster manager</a:t>
            </a:r>
          </a:p>
          <a:p>
            <a:pPr>
              <a:lnSpc>
                <a:spcPct val="69000"/>
              </a:lnSpc>
              <a:spcBef>
                <a:spcPts val="1425"/>
              </a:spcBef>
              <a:buSzPct val="45000"/>
              <a:buFont typeface="Wingdings" panose="05000000000000000000" pitchFamily="2" charset="2"/>
              <a:buNone/>
            </a:pPr>
            <a:r>
              <a:rPr lang="en-GB" altLang="fi-FI" sz="2000" b="1" dirty="0">
                <a:latin typeface="GFS Neohellenic" charset="0"/>
              </a:rPr>
              <a:t>Executors</a:t>
            </a:r>
          </a:p>
          <a:p>
            <a:pPr lvl="1">
              <a:lnSpc>
                <a:spcPct val="100000"/>
              </a:lnSpc>
              <a:spcBef>
                <a:spcPts val="0"/>
              </a:spcBef>
              <a:buSzPct val="75000"/>
              <a:buFont typeface="Symbol" panose="05050102010706020507" pitchFamily="18" charset="2"/>
              <a:buChar char=""/>
            </a:pPr>
            <a:r>
              <a:rPr lang="en-GB" altLang="fi-FI" dirty="0">
                <a:latin typeface="GFS Neohellenic" charset="0"/>
              </a:rPr>
              <a:t>Run tasks scheduled </a:t>
            </a:r>
            <a:r>
              <a:rPr lang="en-GB" altLang="fi-FI" dirty="0" smtClean="0">
                <a:latin typeface="GFS Neohellenic" charset="0"/>
              </a:rPr>
              <a:t>by </a:t>
            </a:r>
            <a:r>
              <a:rPr lang="en-GB" altLang="fi-FI" dirty="0">
                <a:latin typeface="GFS Neohellenic" charset="0"/>
              </a:rPr>
              <a:t>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Store computation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results in memory</a:t>
            </a:r>
            <a:r>
              <a:rPr lang="en-GB" altLang="fi-FI" dirty="0">
                <a:latin typeface="GFS Neohellenic" charset="0"/>
              </a:rPr>
              <a:t>,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on </a:t>
            </a:r>
            <a:r>
              <a:rPr lang="en-GB" altLang="fi-FI" dirty="0">
                <a:latin typeface="GFS Neohellenic" charset="0"/>
              </a:rPr>
              <a:t>disk </a:t>
            </a:r>
            <a:r>
              <a:rPr lang="en-GB" altLang="fi-FI" dirty="0" smtClean="0">
                <a:latin typeface="GFS Neohellenic" charset="0"/>
              </a:rPr>
              <a:t>or </a:t>
            </a:r>
            <a:r>
              <a:rPr lang="en-GB" altLang="fi-FI" dirty="0">
                <a:latin typeface="GFS Neohellenic" charset="0"/>
              </a:rPr>
              <a:t>off-heap</a:t>
            </a:r>
          </a:p>
          <a:p>
            <a:pPr lvl="1">
              <a:lnSpc>
                <a:spcPct val="100000"/>
              </a:lnSpc>
              <a:spcBef>
                <a:spcPts val="0"/>
              </a:spcBef>
              <a:buSzPct val="75000"/>
              <a:buFont typeface="Symbol" panose="05050102010706020507" pitchFamily="18" charset="2"/>
              <a:buChar char=""/>
            </a:pPr>
            <a:r>
              <a:rPr lang="en-GB" altLang="fi-FI" dirty="0">
                <a:latin typeface="GFS Neohellenic" charset="0"/>
              </a:rPr>
              <a:t>Interact with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storage systems</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JVM / executor</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thread / task</a:t>
            </a:r>
            <a:endParaRPr lang="en-GB" altLang="fi-FI" dirty="0">
              <a:latin typeface="GFS Neohellenic" charset="0"/>
            </a:endParaRPr>
          </a:p>
          <a:p>
            <a:pPr>
              <a:lnSpc>
                <a:spcPct val="69000"/>
              </a:lnSpc>
              <a:spcBef>
                <a:spcPts val="1425"/>
              </a:spcBef>
              <a:buSzPct val="45000"/>
              <a:buFont typeface="Wingdings" panose="05000000000000000000" pitchFamily="2" charset="2"/>
              <a:buNone/>
            </a:pPr>
            <a:r>
              <a:rPr lang="en-GB" altLang="fi-FI" sz="2000" b="1" dirty="0">
                <a:latin typeface="GFS Neohellenic" charset="0"/>
              </a:rPr>
              <a:t>Cluster </a:t>
            </a:r>
            <a:r>
              <a:rPr lang="en-GB" altLang="fi-FI" sz="2000" b="1" dirty="0" smtClean="0">
                <a:latin typeface="GFS Neohellenic" charset="0"/>
              </a:rPr>
              <a:t>Manager</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err="1" smtClean="0">
                <a:latin typeface="GFS Neohellenic" charset="0"/>
              </a:rPr>
              <a:t>Mesos</a:t>
            </a:r>
            <a:r>
              <a:rPr lang="en-GB" altLang="fi-FI" dirty="0" smtClean="0">
                <a:latin typeface="GFS Neohellenic" charset="0"/>
              </a:rPr>
              <a:t>, Yarn, </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Spark standalone</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sp>
        <p:nvSpPr>
          <p:cNvPr id="12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1" name="Text Box 2"/>
          <p:cNvSpPr txBox="1">
            <a:spLocks noChangeArrowheads="1"/>
          </p:cNvSpPr>
          <p:nvPr/>
        </p:nvSpPr>
        <p:spPr bwMode="auto">
          <a:xfrm>
            <a:off x="5040312" y="5456237"/>
            <a:ext cx="4419600" cy="1050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smtClean="0">
                <a:latin typeface="GFS Neohellenic" charset="0"/>
              </a:rPr>
              <a:t>Data Locality</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a:solidFill>
                  <a:schemeClr val="tx1"/>
                </a:solidFill>
                <a:latin typeface="GFS Neohellenic" charset="0"/>
              </a:rPr>
              <a:t>Avoid network I/O, </a:t>
            </a:r>
            <a:r>
              <a:rPr lang="en-GB" altLang="fi-FI" dirty="0" smtClean="0">
                <a:solidFill>
                  <a:schemeClr val="tx1"/>
                </a:solidFill>
                <a:latin typeface="GFS Neohellenic" charset="0"/>
              </a:rPr>
              <a:t>workers </a:t>
            </a:r>
            <a:br>
              <a:rPr lang="en-GB" altLang="fi-FI" dirty="0" smtClean="0">
                <a:solidFill>
                  <a:schemeClr val="tx1"/>
                </a:solidFill>
                <a:latin typeface="GFS Neohellenic" charset="0"/>
              </a:rPr>
            </a:br>
            <a:r>
              <a:rPr lang="en-GB" altLang="fi-FI" dirty="0" smtClean="0">
                <a:solidFill>
                  <a:schemeClr val="tx1"/>
                </a:solidFill>
                <a:latin typeface="GFS Neohellenic" charset="0"/>
              </a:rPr>
              <a:t>should </a:t>
            </a:r>
            <a:r>
              <a:rPr lang="en-GB" altLang="fi-FI" dirty="0">
                <a:solidFill>
                  <a:schemeClr val="tx1"/>
                </a:solidFill>
                <a:latin typeface="GFS Neohellenic" charset="0"/>
              </a:rPr>
              <a:t>manage local data </a:t>
            </a:r>
            <a:endParaRPr lang="en-GB" altLang="fi-FI" dirty="0" smtClean="0">
              <a:solidFill>
                <a:schemeClr val="tx1"/>
              </a:solidFill>
              <a:latin typeface="GFS Neohellenic" charset="0"/>
            </a:endParaRPr>
          </a:p>
          <a:p>
            <a:pPr lvl="1">
              <a:lnSpc>
                <a:spcPct val="100000"/>
              </a:lnSpc>
              <a:spcBef>
                <a:spcPts val="0"/>
              </a:spcBef>
              <a:buSzPct val="75000"/>
              <a:buFont typeface="Symbol" panose="05050102010706020507" pitchFamily="18" charset="2"/>
              <a:buChar char=""/>
            </a:pPr>
            <a:r>
              <a:rPr lang="en-GB" altLang="fi-FI" dirty="0" smtClean="0">
                <a:solidFill>
                  <a:schemeClr val="tx1"/>
                </a:solidFill>
                <a:latin typeface="GFS Neohellenic" charset="0"/>
              </a:rPr>
              <a:t>If cached </a:t>
            </a:r>
            <a:r>
              <a:rPr lang="en-GB" altLang="fi-FI" dirty="0">
                <a:solidFill>
                  <a:schemeClr val="tx1"/>
                </a:solidFill>
                <a:latin typeface="GFS Neohellenic" charset="0"/>
              </a:rPr>
              <a:t>use its locations</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374" y="1654175"/>
            <a:ext cx="6609489" cy="4081830"/>
          </a:xfrm>
          <a:prstGeom prst="rect">
            <a:avLst/>
          </a:prstGeom>
        </p:spPr>
      </p:pic>
    </p:spTree>
    <p:extLst>
      <p:ext uri="{BB962C8B-B14F-4D97-AF65-F5344CB8AC3E}">
        <p14:creationId xmlns:p14="http://schemas.microsoft.com/office/powerpoint/2010/main" val="1254557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8C9135A-8FFB-4098-9917-591AF8A3AFD4}" type="slidenum">
              <a:rPr lang="en-GB" altLang="fi-FI"/>
              <a:pPr/>
              <a:t>18</a:t>
            </a:fld>
            <a:endParaRPr lang="en-GB" altLang="fi-FI"/>
          </a:p>
        </p:txBody>
      </p:sp>
      <p:sp>
        <p:nvSpPr>
          <p:cNvPr id="215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Physical Computational Units</a:t>
            </a:r>
            <a:endParaRPr lang="en-GB" altLang="fi-FI" dirty="0">
              <a:solidFill>
                <a:srgbClr val="CC0000"/>
              </a:solidFill>
              <a:latin typeface="GFS Neohellenic" charset="0"/>
            </a:endParaRPr>
          </a:p>
        </p:txBody>
      </p:sp>
      <p:sp>
        <p:nvSpPr>
          <p:cNvPr id="21506" name="Rectangle 2"/>
          <p:cNvSpPr>
            <a:spLocks noGrp="1" noChangeArrowheads="1"/>
          </p:cNvSpPr>
          <p:nvPr>
            <p:ph type="body" idx="1"/>
          </p:nvPr>
        </p:nvSpPr>
        <p:spPr>
          <a:xfrm>
            <a:off x="504878" y="1390650"/>
            <a:ext cx="9070975"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Jobs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Individual executed action – top level work item</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Composed by a set of tasks arranged in stages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Stages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wave of work within a job corresponding to one or more pipelined RDDs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Job split based on previous cached action or shuffle</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unit of work within a stage corresponding to one RDD partition – The minimum unit of physical execution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Shuffle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Redistribution of data across nodes - The transfer of data between stages </a:t>
            </a:r>
            <a:endParaRPr lang="en-GB" altLang="fi-FI" sz="2400" dirty="0">
              <a:solidFill>
                <a:schemeClr val="tx1"/>
              </a:solidFill>
              <a:latin typeface="GFS Neohellenic"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operator </a:t>
            </a:r>
            <a:r>
              <a:rPr lang="en-GB" altLang="fi-FI" sz="1700" dirty="0" smtClean="0">
                <a:latin typeface="+mn-lt"/>
              </a:rPr>
              <a:t>DAG</a:t>
            </a:r>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mn-lt"/>
              </a:rPr>
              <a:t>retries failed or struggling tasks</a:t>
            </a:r>
          </a:p>
        </p:txBody>
      </p:sp>
      <p:sp>
        <p:nvSpPr>
          <p:cNvPr id="154" name="TextBox 153"/>
          <p:cNvSpPr txBox="1"/>
          <p:nvPr/>
        </p:nvSpPr>
        <p:spPr>
          <a:xfrm>
            <a:off x="8187721" y="5098284"/>
            <a:ext cx="1617417"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dirty="0">
                <a:latin typeface="+mn-lt"/>
              </a:rPr>
              <a:t>executes tasks</a:t>
            </a:r>
          </a:p>
          <a:p>
            <a:pPr>
              <a:lnSpc>
                <a:spcPct val="69000"/>
              </a:lnSpc>
              <a:spcBef>
                <a:spcPts val="1425"/>
              </a:spcBef>
              <a:buSzPct val="45000"/>
              <a:buFont typeface="Wingdings" panose="05000000000000000000" pitchFamily="2" charset="2"/>
              <a:buNone/>
            </a:pPr>
            <a:r>
              <a:rPr lang="en-GB" altLang="fi-FI" dirty="0" smtClean="0">
                <a:latin typeface="+mn-lt"/>
              </a:rPr>
              <a:t>stores </a:t>
            </a:r>
            <a:r>
              <a:rPr lang="en-GB" altLang="fi-FI" dirty="0">
                <a:latin typeface="+mn-lt"/>
              </a:rPr>
              <a:t>and </a:t>
            </a:r>
            <a:r>
              <a:rPr lang="en-GB" altLang="fi-FI" dirty="0" smtClean="0">
                <a:latin typeface="+mn-lt"/>
              </a:rPr>
              <a:t>serves </a:t>
            </a:r>
            <a:r>
              <a:rPr lang="en-GB" altLang="fi-FI" dirty="0">
                <a:latin typeface="+mn-lt"/>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latin typeface="+mn-lt"/>
              </a:rPr>
              <a:t>User defined computations</a:t>
            </a:r>
            <a:endParaRPr lang="en-GB" altLang="fi-FI" sz="1700" dirty="0">
              <a:latin typeface="+mn-lt"/>
            </a:endParaRPr>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434774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2</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Agenda</a:t>
            </a:r>
          </a:p>
        </p:txBody>
      </p:sp>
      <p:sp>
        <p:nvSpPr>
          <p:cNvPr id="4098" name="Rectangle 2"/>
          <p:cNvSpPr>
            <a:spLocks noGrp="1" noChangeArrowheads="1"/>
          </p:cNvSpPr>
          <p:nvPr>
            <p:ph type="body" idx="1"/>
          </p:nvPr>
        </p:nvSpPr>
        <p:spPr>
          <a:xfrm>
            <a:off x="1077912" y="1265237"/>
            <a:ext cx="9070975" cy="5070475"/>
          </a:xfrm>
          <a:ln/>
        </p:spPr>
        <p:txBody>
          <a:bodyPr tIns="157480"/>
          <a:lstStyle/>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First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	</a:t>
            </a:r>
            <a:r>
              <a:rPr lang="en-GB" altLang="fi-FI" sz="2400" dirty="0" smtClean="0"/>
              <a:t>Introduction </a:t>
            </a:r>
            <a:r>
              <a:rPr lang="en-GB" altLang="fi-FI" sz="2400" dirty="0"/>
              <a:t>to </a:t>
            </a:r>
            <a:r>
              <a:rPr lang="en-GB" altLang="fi-FI" sz="2400" dirty="0" smtClean="0"/>
              <a:t>Big Data &amp; Spark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	</a:t>
            </a:r>
            <a:r>
              <a:rPr lang="en-GB" altLang="fi-FI" sz="2400" dirty="0" smtClean="0"/>
              <a:t>Workflow of a spark computation</a:t>
            </a:r>
          </a:p>
          <a:p>
            <a:pPr marL="831850" lvl="1"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dirty="0"/>
              <a:t>	</a:t>
            </a:r>
            <a:r>
              <a:rPr lang="en-GB" altLang="fi-FI" sz="2000" dirty="0" smtClean="0"/>
              <a:t>Focus on RDDs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Second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	</a:t>
            </a:r>
            <a:r>
              <a:rPr lang="en-GB" altLang="fi-FI" sz="2400" dirty="0" smtClean="0"/>
              <a:t>Operations - Transformations &amp; Actions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	</a:t>
            </a:r>
            <a:r>
              <a:rPr lang="en-GB" altLang="fi-FI" sz="2400" dirty="0" smtClean="0"/>
              <a:t>Shuffle &amp; Performance Tips</a:t>
            </a:r>
            <a:endParaRPr lang="en-GB" altLang="fi-FI" sz="2400" b="1" dirty="0" smtClean="0"/>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Break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Third Part – Components &amp; Code Examples</a:t>
            </a:r>
            <a:endParaRPr lang="en-GB" altLang="fi-FI" sz="2400" dirty="0"/>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t> Core, </a:t>
            </a:r>
            <a:r>
              <a:rPr lang="en-GB" altLang="fi-FI" sz="2400" dirty="0" err="1" smtClean="0"/>
              <a:t>MLlib</a:t>
            </a:r>
            <a:r>
              <a:rPr lang="en-GB" altLang="fi-FI" sz="2400" dirty="0" smtClean="0"/>
              <a:t>, </a:t>
            </a:r>
            <a:r>
              <a:rPr lang="en-GB" altLang="fi-FI" sz="2400" dirty="0" err="1" smtClean="0"/>
              <a:t>GraphX</a:t>
            </a:r>
            <a:r>
              <a:rPr lang="en-GB" altLang="fi-FI" sz="2400" dirty="0" smtClean="0"/>
              <a:t>, SQL, Stream</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Discussion</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t>User defined computations</a:t>
            </a:r>
            <a:endParaRPr lang="en-GB" altLang="fi-FI" sz="1700" dirty="0"/>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0345417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Driver</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147762"/>
            <a:ext cx="9126537" cy="5070475"/>
          </a:xfrm>
          <a:ln/>
        </p:spPr>
        <p:txBody>
          <a:bodyPr tIns="157480"/>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Driver is the user defined </a:t>
            </a:r>
            <a:r>
              <a:rPr lang="en-US" altLang="fi-FI" sz="2400" dirty="0" smtClean="0">
                <a:latin typeface="GFS Neohellenic" charset="0"/>
              </a:rPr>
              <a:t>program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Represents a connection to the computing cluster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spark program is submitted to the </a:t>
            </a:r>
            <a:r>
              <a:rPr lang="en-US" altLang="fi-FI" sz="2400" dirty="0" smtClean="0">
                <a:latin typeface="GFS Neohellenic" charset="0"/>
              </a:rPr>
              <a:t>framework</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framework bounds it to a single </a:t>
            </a:r>
            <a:r>
              <a:rPr lang="en-US" altLang="fi-FI" sz="2400" dirty="0" err="1" smtClean="0">
                <a:latin typeface="GFS Neohellenic" charset="0"/>
              </a:rPr>
              <a:t>SparkContext</a:t>
            </a:r>
            <a:r>
              <a:rPr lang="en-US" altLang="fi-FI" sz="2400" dirty="0" smtClean="0">
                <a:latin typeface="GFS Neohellenic" charset="0"/>
              </a:rPr>
              <a:t> </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with </a:t>
            </a:r>
            <a:r>
              <a:rPr lang="en-US" altLang="fi-FI" sz="2400" dirty="0">
                <a:latin typeface="GFS Neohellenic" charset="0"/>
              </a:rPr>
              <a:t>a specific </a:t>
            </a:r>
            <a:r>
              <a:rPr lang="en-US" altLang="fi-FI" sz="2400" dirty="0" smtClean="0">
                <a:latin typeface="GFS Neohellenic" charset="0"/>
              </a:rPr>
              <a:t>configuration (</a:t>
            </a:r>
            <a:r>
              <a:rPr lang="en-US" altLang="fi-FI" sz="2400" dirty="0" err="1" smtClean="0">
                <a:latin typeface="GFS Neohellenic" charset="0"/>
              </a:rPr>
              <a:t>SparkConf</a:t>
            </a:r>
            <a:r>
              <a:rPr lang="en-US" altLang="fi-FI" sz="2400" dirty="0" smtClean="0">
                <a:latin typeface="GFS Neohellenic" charset="0"/>
              </a:rPr>
              <a:t>)</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one </a:t>
            </a:r>
            <a:r>
              <a:rPr lang="en-US" altLang="fi-FI" sz="2400" dirty="0">
                <a:latin typeface="GFS Neohellenic" charset="0"/>
              </a:rPr>
              <a:t>JVM per </a:t>
            </a:r>
            <a:r>
              <a:rPr lang="en-US" altLang="fi-FI" sz="2400" dirty="0" err="1" smtClean="0">
                <a:latin typeface="GFS Neohellenic" charset="0"/>
              </a:rPr>
              <a:t>SparkContext</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and the program </a:t>
            </a:r>
            <a:r>
              <a:rPr lang="en-US" altLang="fi-FI" sz="2400" dirty="0" smtClean="0">
                <a:latin typeface="GFS Neohellenic" charset="0"/>
              </a:rPr>
              <a:t>starts</a:t>
            </a:r>
            <a:endParaRPr lang="en-US" altLang="fi-FI" sz="2400"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a:t>
            </a:r>
            <a:r>
              <a:rPr lang="en-US" altLang="fi-FI" sz="2400" dirty="0" err="1">
                <a:latin typeface="GFS Neohellenic" charset="0"/>
              </a:rPr>
              <a:t>SparkContext</a:t>
            </a:r>
            <a:r>
              <a:rPr lang="en-US" altLang="fi-FI" sz="2400" dirty="0">
                <a:latin typeface="GFS Neohellenic" charset="0"/>
              </a:rPr>
              <a:t> is started each worker node starts one or more executors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A </a:t>
            </a:r>
            <a:r>
              <a:rPr lang="en-US" altLang="fi-FI" sz="2400" dirty="0" err="1">
                <a:latin typeface="GFS Neohellenic" charset="0"/>
              </a:rPr>
              <a:t>SparkContext</a:t>
            </a:r>
            <a:r>
              <a:rPr lang="en-US" altLang="fi-FI" sz="2400" dirty="0">
                <a:latin typeface="GFS Neohellenic" charset="0"/>
              </a:rPr>
              <a:t> is </a:t>
            </a:r>
            <a:r>
              <a:rPr lang="en-US" altLang="fi-FI" sz="2400" dirty="0" smtClean="0">
                <a:latin typeface="GFS Neohellenic" charset="0"/>
              </a:rPr>
              <a:t>responsible</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a:t>
            </a:r>
            <a:r>
              <a:rPr lang="en-US" altLang="fi-FI" sz="2400" dirty="0">
                <a:latin typeface="GFS Neohellenic" charset="0"/>
              </a:rPr>
              <a:t>creating RDDs based on the user defined computation </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task scheduling</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shared variables</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f</a:t>
            </a:r>
            <a:r>
              <a:rPr lang="en-US" altLang="fi-FI" sz="2400" dirty="0" smtClean="0">
                <a:latin typeface="GFS Neohellenic" charset="0"/>
              </a:rPr>
              <a:t>or collecting the results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96106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Shared Variables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latin typeface="GFS Neohellenic" charset="0"/>
              </a:rPr>
              <a:t>Broadcast </a:t>
            </a:r>
            <a:r>
              <a:rPr lang="en-GB" altLang="fi-FI" sz="2400" b="1" dirty="0">
                <a:latin typeface="GFS Neohellenic" charset="0"/>
              </a:rPr>
              <a:t>variables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Efficiently send a large read only </a:t>
            </a:r>
            <a:r>
              <a:rPr lang="en-GB" altLang="fi-FI" sz="2400" dirty="0" smtClean="0">
                <a:latin typeface="GFS Neohellenic" charset="0"/>
              </a:rPr>
              <a:t>value to </a:t>
            </a:r>
            <a:r>
              <a:rPr lang="en-GB" altLang="fi-FI" sz="2400" dirty="0">
                <a:latin typeface="GFS Neohellenic" charset="0"/>
              </a:rPr>
              <a:t>all worker nodes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Uses a </a:t>
            </a:r>
            <a:r>
              <a:rPr lang="en-GB" altLang="fi-FI" sz="2400" dirty="0" err="1">
                <a:latin typeface="GFS Neohellenic" charset="0"/>
              </a:rPr>
              <a:t>bittorrent</a:t>
            </a:r>
            <a:r>
              <a:rPr lang="en-GB" altLang="fi-FI" sz="2400" dirty="0">
                <a:latin typeface="GFS Neohellenic" charset="0"/>
              </a:rPr>
              <a:t> technique</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Data is split to blocks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When a </a:t>
            </a:r>
            <a:r>
              <a:rPr lang="en-GB" altLang="fi-FI" dirty="0" err="1">
                <a:latin typeface="GFS Neohellenic" charset="0"/>
              </a:rPr>
              <a:t>leecher</a:t>
            </a:r>
            <a:r>
              <a:rPr lang="en-GB" altLang="fi-FI" dirty="0">
                <a:latin typeface="GFS Neohellenic" charset="0"/>
              </a:rPr>
              <a:t> fetches a block, then it acts as a source for this block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send a large feature vector in a ML algorithm to all nodes or send a read-only dataset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Accumulators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Aggregate values from worker nodes back to the driver program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Only the driver can access the value of an accumulator not the tasks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count </a:t>
            </a:r>
            <a:r>
              <a:rPr lang="en-GB" altLang="fi-FI" sz="2400" dirty="0" smtClean="0">
                <a:latin typeface="GFS Neohellenic" charset="0"/>
              </a:rPr>
              <a:t>events that </a:t>
            </a:r>
            <a:r>
              <a:rPr lang="en-GB" altLang="fi-FI" sz="2400" dirty="0">
                <a:latin typeface="GFS Neohellenic" charset="0"/>
              </a:rPr>
              <a:t>occur </a:t>
            </a:r>
            <a:r>
              <a:rPr lang="en-GB" altLang="fi-FI" sz="2400" dirty="0" smtClean="0">
                <a:latin typeface="GFS Neohellenic" charset="0"/>
              </a:rPr>
              <a:t>during job </a:t>
            </a:r>
            <a:r>
              <a:rPr lang="en-GB" altLang="fi-FI" sz="2400" dirty="0">
                <a:latin typeface="GFS Neohellenic" charset="0"/>
              </a:rPr>
              <a:t>execution for debugging purposes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4241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0B647FA-24C4-4876-84A3-A1650D73D956}" type="slidenum">
              <a:rPr lang="en-GB" altLang="fi-FI"/>
              <a:pPr/>
              <a:t>23</a:t>
            </a:fld>
            <a:endParaRPr lang="en-GB" altLang="fi-FI"/>
          </a:p>
        </p:txBody>
      </p:sp>
      <p:sp>
        <p:nvSpPr>
          <p:cNvPr id="552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Broadcast &amp; Accumulators</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71450"/>
            <a:ext cx="7378700" cy="72908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299" name="Text Box 3"/>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19686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a:t>
            </a:r>
            <a:r>
              <a:rPr lang="en-GB" altLang="fi-FI" sz="1700" dirty="0" smtClean="0">
                <a:latin typeface="+mn-lt"/>
              </a:rPr>
              <a:t>operators DAG</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24917271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DC56F86-E5DD-4FA6-8DE6-1831674EB34A}" type="slidenum">
              <a:rPr lang="en-GB" altLang="fi-FI"/>
              <a:pPr/>
              <a:t>25</a:t>
            </a:fld>
            <a:endParaRPr lang="en-GB" altLang="fi-FI"/>
          </a:p>
        </p:txBody>
      </p:sp>
      <p:sp>
        <p:nvSpPr>
          <p:cNvPr id="307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Resilient Distributed Dataset</a:t>
            </a:r>
            <a:br>
              <a:rPr lang="en-GB" altLang="fi-FI" dirty="0" smtClean="0">
                <a:solidFill>
                  <a:srgbClr val="CC0000"/>
                </a:solidFill>
                <a:latin typeface="GFS Neohellenic" charset="0"/>
              </a:rPr>
            </a:br>
            <a:r>
              <a:rPr lang="en-GB" altLang="fi-FI" dirty="0" smtClean="0">
                <a:solidFill>
                  <a:srgbClr val="CC0000"/>
                </a:solidFill>
                <a:latin typeface="GFS Neohellenic" charset="0"/>
              </a:rPr>
              <a:t>(RDD)</a:t>
            </a:r>
            <a:endParaRPr lang="en-GB" altLang="fi-FI" dirty="0">
              <a:solidFill>
                <a:srgbClr val="CC0000"/>
              </a:solidFill>
              <a:latin typeface="GFS Neohellenic" charset="0"/>
            </a:endParaRPr>
          </a:p>
        </p:txBody>
      </p:sp>
      <p:sp>
        <p:nvSpPr>
          <p:cNvPr id="3072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0723"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marL="1295400" indent="-287338">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RDD Properties</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Distributed</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Immutable</a:t>
            </a:r>
          </a:p>
          <a:p>
            <a:pPr lvl="2">
              <a:lnSpc>
                <a:spcPct val="69000"/>
              </a:lnSpc>
              <a:spcBef>
                <a:spcPts val="850"/>
              </a:spcBef>
              <a:buSzPct val="45000"/>
            </a:pPr>
            <a:r>
              <a:rPr lang="en-GB" altLang="fi-FI" sz="3200" dirty="0" smtClean="0">
                <a:latin typeface="GFS Neohellenic" charset="0"/>
              </a:rPr>
              <a:t>Fault-tolerant</a:t>
            </a: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Lazily </a:t>
            </a:r>
            <a:r>
              <a:rPr lang="en-GB" altLang="fi-FI" sz="3200" dirty="0">
                <a:latin typeface="GFS Neohellenic" charset="0"/>
              </a:rPr>
              <a:t>evaluated</a:t>
            </a: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Serializable</a:t>
            </a:r>
          </a:p>
          <a:p>
            <a:pPr lvl="2">
              <a:lnSpc>
                <a:spcPct val="69000"/>
              </a:lnSpc>
              <a:spcBef>
                <a:spcPts val="850"/>
              </a:spcBef>
              <a:buSzPct val="45000"/>
            </a:pPr>
            <a:r>
              <a:rPr lang="en-GB" altLang="fi-FI" sz="3200" dirty="0" smtClean="0">
                <a:latin typeface="GFS Neohellenic" charset="0"/>
              </a:rPr>
              <a:t>Cacheable</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a:latin typeface="GFS Neohellenic" charset="0"/>
              </a:rPr>
              <a:t>Type </a:t>
            </a:r>
            <a:r>
              <a:rPr lang="en-GB" altLang="fi-FI" sz="3200" dirty="0" smtClean="0">
                <a:latin typeface="GFS Neohellenic" charset="0"/>
              </a:rPr>
              <a:t>safe</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6" name="Picture 2" descr="Image result for RDD parti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643" y="2179637"/>
            <a:ext cx="2237982" cy="3909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7EAFCDC-EC8C-40FF-8BF4-ABB5E8DE55F9}" type="slidenum">
              <a:rPr lang="en-GB" altLang="fi-FI"/>
              <a:pPr/>
              <a:t>26</a:t>
            </a:fld>
            <a:endParaRPr lang="en-GB" altLang="fi-FI"/>
          </a:p>
        </p:txBody>
      </p:sp>
      <p:sp>
        <p:nvSpPr>
          <p:cNvPr id="317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a:t>
            </a:r>
            <a:r>
              <a:rPr lang="en-GB" altLang="fi-FI" dirty="0">
                <a:solidFill>
                  <a:srgbClr val="CC0000"/>
                </a:solidFill>
                <a:latin typeface="GFS Neohellenic" charset="0"/>
              </a:rPr>
              <a:t> </a:t>
            </a:r>
            <a:r>
              <a:rPr lang="en-GB" altLang="fi-FI" dirty="0" smtClean="0">
                <a:solidFill>
                  <a:srgbClr val="CC0000"/>
                </a:solidFill>
                <a:latin typeface="GFS Neohellenic" charset="0"/>
              </a:rPr>
              <a:t>- 	</a:t>
            </a:r>
            <a:br>
              <a:rPr lang="en-GB" altLang="fi-FI" dirty="0" smtClean="0">
                <a:solidFill>
                  <a:srgbClr val="CC0000"/>
                </a:solidFill>
                <a:latin typeface="GFS Neohellenic" charset="0"/>
              </a:rPr>
            </a:br>
            <a:r>
              <a:rPr lang="en-GB" altLang="fi-FI" dirty="0" smtClean="0">
                <a:solidFill>
                  <a:srgbClr val="CC0000"/>
                </a:solidFill>
                <a:latin typeface="GFS Neohellenic" charset="0"/>
              </a:rPr>
              <a:t>Resilient Distributed Dataset</a:t>
            </a:r>
            <a:endParaRPr lang="en-GB" altLang="fi-FI" dirty="0">
              <a:solidFill>
                <a:srgbClr val="CC0000"/>
              </a:solidFill>
              <a:latin typeface="GFS Neohellenic" charset="0"/>
            </a:endParaRPr>
          </a:p>
        </p:txBody>
      </p:sp>
      <p:sp>
        <p:nvSpPr>
          <p:cNvPr id="3174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1747"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b="1" dirty="0">
                <a:latin typeface="GFS Neohellenic" charset="0"/>
              </a:rPr>
              <a:t>What is it</a:t>
            </a:r>
            <a:r>
              <a:rPr lang="en-GB" altLang="fi-FI" sz="2400" b="1" dirty="0" smtClean="0">
                <a:latin typeface="GFS Neohellenic" charset="0"/>
              </a:rPr>
              <a:t>?</a:t>
            </a:r>
          </a:p>
          <a:p>
            <a:pPr>
              <a:lnSpc>
                <a:spcPct val="69000"/>
              </a:lnSpc>
              <a:spcBef>
                <a:spcPts val="1138"/>
              </a:spcBef>
              <a:buSzPct val="75000"/>
              <a:buFont typeface="Symbol" panose="05050102010706020507" pitchFamily="18" charset="2"/>
              <a:buChar char=""/>
            </a:pPr>
            <a:r>
              <a:rPr lang="en-US" altLang="fi-FI" sz="2400" dirty="0" smtClean="0">
                <a:solidFill>
                  <a:schemeClr val="tx1"/>
                </a:solidFill>
                <a:latin typeface="Arial"/>
              </a:rPr>
              <a:t>RDD</a:t>
            </a:r>
            <a:r>
              <a:rPr lang="en-US" altLang="fi-FI" sz="2400" dirty="0">
                <a:solidFill>
                  <a:schemeClr val="tx1"/>
                </a:solidFill>
                <a:latin typeface="Arial"/>
              </a:rPr>
              <a:t> data is just a collection of </a:t>
            </a:r>
            <a:r>
              <a:rPr lang="en-US" altLang="fi-FI" sz="2400" dirty="0" smtClean="0">
                <a:solidFill>
                  <a:schemeClr val="tx1"/>
                </a:solidFill>
                <a:latin typeface="Arial"/>
              </a:rPr>
              <a:t>partitions distributed in the cluster nodes</a:t>
            </a:r>
            <a:endParaRPr lang="en-US" altLang="fi-FI" sz="2400" b="1" dirty="0">
              <a:solidFill>
                <a:schemeClr val="tx1"/>
              </a:solidFill>
              <a:latin typeface="GFS Neohellenic" charset="0"/>
            </a:endParaRPr>
          </a:p>
          <a:p>
            <a:pPr marL="107950" indent="0">
              <a:lnSpc>
                <a:spcPct val="69000"/>
              </a:lnSpc>
              <a:spcBef>
                <a:spcPts val="1138"/>
              </a:spcBef>
              <a:buSzPct val="75000"/>
            </a:pPr>
            <a:r>
              <a:rPr lang="en-GB" altLang="fi-FI" sz="2400" b="1" dirty="0" smtClean="0">
                <a:solidFill>
                  <a:schemeClr val="tx1"/>
                </a:solidFill>
                <a:latin typeface="GFS Neohellenic" charset="0"/>
              </a:rPr>
              <a:t>Can </a:t>
            </a:r>
            <a:r>
              <a:rPr lang="en-GB" altLang="fi-FI" sz="2400" b="1" dirty="0">
                <a:solidFill>
                  <a:schemeClr val="tx1"/>
                </a:solidFill>
                <a:latin typeface="GFS Neohellenic" charset="0"/>
              </a:rPr>
              <a:t>be created</a:t>
            </a:r>
            <a:r>
              <a:rPr lang="en-US" altLang="fi-FI" sz="2400" dirty="0">
                <a:solidFill>
                  <a:schemeClr val="tx1"/>
                </a:solidFill>
                <a:latin typeface="GFS Neohellenic" charset="0"/>
              </a:rPr>
              <a:t> </a:t>
            </a: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storage (distributed file system, dataset, plain file)</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another RDD</a:t>
            </a:r>
          </a:p>
          <a:p>
            <a:pPr marL="107950" indent="0">
              <a:lnSpc>
                <a:spcPct val="69000"/>
              </a:lnSpc>
              <a:spcBef>
                <a:spcPts val="1138"/>
              </a:spcBef>
              <a:buSzPct val="75000"/>
            </a:pPr>
            <a:r>
              <a:rPr lang="en-GB" altLang="fi-FI" sz="2400" b="1" dirty="0">
                <a:solidFill>
                  <a:schemeClr val="tx1"/>
                </a:solidFill>
                <a:latin typeface="GFS Neohellenic"/>
              </a:rPr>
              <a:t>Stores information about parent RDDs</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For execution optimization and operation pipelining</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To re-compute the data in case of failure</a:t>
            </a:r>
            <a:r>
              <a:rPr lang="en-US" altLang="fi-FI" sz="2400" dirty="0">
                <a:solidFill>
                  <a:schemeClr val="tx1"/>
                </a:solidFill>
                <a:latin typeface="Arial"/>
              </a:rPr>
              <a:t> </a:t>
            </a:r>
            <a:endParaRPr lang="en-GB" altLang="fi-FI" sz="2400" dirty="0">
              <a:solidFill>
                <a:schemeClr val="tx1"/>
              </a:solidFill>
              <a:latin typeface="Arial"/>
            </a:endParaRPr>
          </a:p>
          <a:p>
            <a:pPr marL="107950" indent="0">
              <a:lnSpc>
                <a:spcPct val="69000"/>
              </a:lnSpc>
              <a:spcBef>
                <a:spcPts val="1138"/>
              </a:spcBef>
              <a:buSzPct val="75000"/>
            </a:pPr>
            <a:r>
              <a:rPr lang="en-GB" altLang="fi-FI" sz="2400" b="1" dirty="0">
                <a:solidFill>
                  <a:schemeClr val="tx1"/>
                </a:solidFill>
                <a:latin typeface="GFS Neohellenic"/>
              </a:rPr>
              <a:t>Overall objective</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smtClean="0">
                <a:solidFill>
                  <a:schemeClr val="tx1"/>
                </a:solidFill>
                <a:latin typeface="Arial"/>
              </a:rPr>
              <a:t>Support a wide array of operations and compositions (more than map and reduce)</a:t>
            </a:r>
            <a:r>
              <a:rPr lang="en-US" altLang="fi-FI" sz="2400" dirty="0" smtClean="0">
                <a:solidFill>
                  <a:schemeClr val="tx1"/>
                </a:solidFill>
                <a:latin typeface="Arial"/>
              </a:rPr>
              <a:t> </a:t>
            </a:r>
          </a:p>
          <a:p>
            <a:pPr marL="107950" indent="0">
              <a:lnSpc>
                <a:spcPct val="69000"/>
              </a:lnSpc>
              <a:spcBef>
                <a:spcPts val="1138"/>
              </a:spcBef>
              <a:buSzPct val="75000"/>
            </a:pPr>
            <a:r>
              <a:rPr lang="en-GB" altLang="fi-FI" sz="2400" b="1" dirty="0" smtClean="0">
                <a:solidFill>
                  <a:schemeClr val="tx1"/>
                </a:solidFill>
                <a:latin typeface="GFS Neohellenic" charset="0"/>
              </a:rPr>
              <a:t>Computations on RDDs</a:t>
            </a:r>
            <a:r>
              <a:rPr lang="en-GB" altLang="fi-FI" sz="2400" dirty="0" smtClean="0">
                <a:solidFill>
                  <a:schemeClr val="tx1"/>
                </a:solidFill>
                <a:latin typeface="GFS Neohellenic" charset="0"/>
              </a:rPr>
              <a:t> </a:t>
            </a:r>
            <a:endParaRPr lang="en-GB" altLang="fi-FI" sz="2400" dirty="0">
              <a:solidFill>
                <a:schemeClr val="tx1"/>
              </a:solidFill>
              <a:latin typeface="GFS Neohellenic" charset="0"/>
            </a:endParaRPr>
          </a:p>
          <a:p>
            <a:pPr>
              <a:lnSpc>
                <a:spcPct val="69000"/>
              </a:lnSpc>
              <a:spcBef>
                <a:spcPts val="1138"/>
              </a:spcBef>
              <a:buSzPct val="75000"/>
              <a:buFont typeface="Symbol" panose="05050102010706020507" pitchFamily="18" charset="2"/>
              <a:buChar char=""/>
            </a:pPr>
            <a:r>
              <a:rPr lang="en-US" altLang="fi-FI" sz="2400" dirty="0">
                <a:solidFill>
                  <a:schemeClr val="tx1"/>
                </a:solidFill>
                <a:latin typeface="Arial"/>
              </a:rPr>
              <a:t>A</a:t>
            </a:r>
            <a:r>
              <a:rPr lang="en-US" altLang="fi-FI" sz="2400" dirty="0" smtClean="0">
                <a:solidFill>
                  <a:schemeClr val="tx1"/>
                </a:solidFill>
                <a:latin typeface="Arial"/>
              </a:rPr>
              <a:t>re </a:t>
            </a:r>
            <a:r>
              <a:rPr lang="en-US" altLang="fi-FI" sz="2400" dirty="0">
                <a:solidFill>
                  <a:schemeClr val="tx1"/>
                </a:solidFill>
                <a:latin typeface="Arial"/>
              </a:rPr>
              <a:t>represented by lazily evaluated lineage DAGs composed by chain </a:t>
            </a:r>
            <a:r>
              <a:rPr lang="en-US" altLang="fi-FI" sz="2400" dirty="0" smtClean="0">
                <a:solidFill>
                  <a:schemeClr val="tx1"/>
                </a:solidFill>
                <a:latin typeface="Arial"/>
              </a:rPr>
              <a:t>RDDs</a:t>
            </a:r>
            <a:endParaRPr lang="en-GB" altLang="fi-FI" sz="2400" dirty="0">
              <a:solidFill>
                <a:schemeClr val="tx1"/>
              </a:solidFill>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5553666-918E-43C1-9987-2BDA6E06CCB4}" type="slidenum">
              <a:rPr lang="en-GB" altLang="fi-FI"/>
              <a:pPr/>
              <a:t>27</a:t>
            </a:fld>
            <a:endParaRPr lang="en-GB" altLang="fi-FI"/>
          </a:p>
        </p:txBody>
      </p:sp>
      <p:sp>
        <p:nvSpPr>
          <p:cNvPr id="337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Partitions</a:t>
            </a:r>
          </a:p>
        </p:txBody>
      </p:sp>
      <p:sp>
        <p:nvSpPr>
          <p:cNvPr id="3379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3795"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600" b="1" dirty="0">
                <a:latin typeface="+mn-lt"/>
              </a:rPr>
              <a:t>RDDs are automatically distributed across the network by means of partitions</a:t>
            </a:r>
          </a:p>
          <a:p>
            <a:pPr marL="107950" indent="0">
              <a:lnSpc>
                <a:spcPct val="69000"/>
              </a:lnSpc>
              <a:spcBef>
                <a:spcPts val="1138"/>
              </a:spcBef>
              <a:buSzPct val="75000"/>
            </a:pPr>
            <a:r>
              <a:rPr lang="en-GB" altLang="fi-FI" sz="2600" dirty="0">
                <a:latin typeface="+mn-lt"/>
              </a:rPr>
              <a:t>A partition is a logical division of </a:t>
            </a:r>
            <a:r>
              <a:rPr lang="en-GB" altLang="fi-FI" sz="2600" dirty="0" smtClean="0">
                <a:latin typeface="+mn-lt"/>
              </a:rPr>
              <a:t>data</a:t>
            </a:r>
          </a:p>
          <a:p>
            <a:pPr marL="107950" indent="0">
              <a:lnSpc>
                <a:spcPct val="69000"/>
              </a:lnSpc>
              <a:spcBef>
                <a:spcPts val="1138"/>
              </a:spcBef>
              <a:buSzPct val="75000"/>
            </a:pPr>
            <a:r>
              <a:rPr lang="en-GB" altLang="fi-FI" sz="2600" dirty="0">
                <a:latin typeface="+mn-lt"/>
              </a:rPr>
              <a:t>Partitions are basic units of </a:t>
            </a:r>
            <a:r>
              <a:rPr lang="en-GB" altLang="fi-FI" sz="2600" dirty="0" smtClean="0">
                <a:latin typeface="+mn-lt"/>
              </a:rPr>
              <a:t>parallelism</a:t>
            </a:r>
            <a:endParaRPr lang="en-GB" altLang="fi-FI" sz="2600" dirty="0">
              <a:latin typeface="+mn-lt"/>
            </a:endParaRPr>
          </a:p>
          <a:p>
            <a:pPr marL="107950" indent="0">
              <a:lnSpc>
                <a:spcPct val="69000"/>
              </a:lnSpc>
              <a:spcBef>
                <a:spcPts val="1138"/>
              </a:spcBef>
              <a:buSzPct val="75000"/>
            </a:pPr>
            <a:r>
              <a:rPr lang="en-GB" altLang="fi-FI" sz="2600" dirty="0">
                <a:solidFill>
                  <a:schemeClr val="tx1"/>
                </a:solidFill>
                <a:latin typeface="+mn-lt"/>
              </a:rPr>
              <a:t>Spark automatically decides the number of partitions when creating an </a:t>
            </a:r>
            <a:r>
              <a:rPr lang="en-GB" altLang="fi-FI" sz="2600" dirty="0" smtClean="0">
                <a:solidFill>
                  <a:schemeClr val="tx1"/>
                </a:solidFill>
                <a:latin typeface="+mn-lt"/>
              </a:rPr>
              <a:t>RDD</a:t>
            </a:r>
            <a:endParaRPr lang="en-GB" altLang="fi-FI" sz="2600" dirty="0" smtClean="0">
              <a:solidFill>
                <a:srgbClr val="FF0000"/>
              </a:solidFill>
              <a:latin typeface="+mn-lt"/>
            </a:endParaRPr>
          </a:p>
          <a:p>
            <a:pPr>
              <a:lnSpc>
                <a:spcPct val="69000"/>
              </a:lnSpc>
              <a:spcBef>
                <a:spcPts val="1425"/>
              </a:spcBef>
              <a:buSzPct val="45000"/>
              <a:buFont typeface="Wingdings" panose="05000000000000000000" pitchFamily="2" charset="2"/>
              <a:buNone/>
            </a:pPr>
            <a:r>
              <a:rPr lang="en-GB" altLang="fi-FI" sz="2600" dirty="0" smtClean="0">
                <a:latin typeface="+mn-lt"/>
              </a:rPr>
              <a:t>Partitions </a:t>
            </a:r>
            <a:r>
              <a:rPr lang="en-GB" altLang="fi-FI" sz="2600" dirty="0">
                <a:latin typeface="+mn-lt"/>
              </a:rPr>
              <a:t>from HDFS are distributed </a:t>
            </a:r>
            <a:r>
              <a:rPr lang="en-GB" altLang="fi-FI" sz="2600" dirty="0" smtClean="0">
                <a:latin typeface="+mn-lt"/>
              </a:rPr>
              <a:t>by default</a:t>
            </a:r>
            <a:endParaRPr lang="en-GB" altLang="fi-FI" sz="2600" dirty="0">
              <a:latin typeface="+mn-lt"/>
            </a:endParaRPr>
          </a:p>
          <a:p>
            <a:pPr lvl="1">
              <a:lnSpc>
                <a:spcPct val="69000"/>
              </a:lnSpc>
              <a:spcBef>
                <a:spcPts val="1138"/>
              </a:spcBef>
              <a:buSzPct val="75000"/>
              <a:buFont typeface="Symbol" panose="05050102010706020507" pitchFamily="18" charset="2"/>
              <a:buChar char=""/>
            </a:pPr>
            <a:r>
              <a:rPr lang="en-GB" altLang="fi-FI" sz="2600" dirty="0">
                <a:latin typeface="+mn-lt"/>
              </a:rPr>
              <a:t>Partitions are also location </a:t>
            </a:r>
            <a:r>
              <a:rPr lang="en-GB" altLang="fi-FI" sz="2600" dirty="0" smtClean="0">
                <a:latin typeface="+mn-lt"/>
              </a:rPr>
              <a:t>aware </a:t>
            </a:r>
            <a:r>
              <a:rPr lang="en-GB" altLang="fi-FI" sz="2600" dirty="0">
                <a:latin typeface="+mn-lt"/>
              </a:rPr>
              <a:t>(data locality)</a:t>
            </a:r>
          </a:p>
          <a:p>
            <a:pPr lvl="1">
              <a:lnSpc>
                <a:spcPct val="69000"/>
              </a:lnSpc>
              <a:spcBef>
                <a:spcPts val="1138"/>
              </a:spcBef>
              <a:buSzPct val="75000"/>
              <a:buFont typeface="Symbol" panose="05050102010706020507" pitchFamily="18" charset="2"/>
              <a:buChar char=""/>
            </a:pPr>
            <a:r>
              <a:rPr lang="en-GB" altLang="fi-FI" sz="2600" dirty="0" smtClean="0">
                <a:latin typeface="+mn-lt"/>
              </a:rPr>
              <a:t>Computed data can be distributed </a:t>
            </a:r>
            <a:r>
              <a:rPr lang="en-GB" altLang="fi-FI" sz="2600" dirty="0">
                <a:latin typeface="+mn-lt"/>
              </a:rPr>
              <a:t>in memory also using caching </a:t>
            </a:r>
            <a:endParaRPr lang="en-GB" altLang="fi-FI" sz="2600" dirty="0" smtClean="0">
              <a:latin typeface="+mn-lt"/>
            </a:endParaRPr>
          </a:p>
          <a:p>
            <a:pPr marL="107950" indent="0">
              <a:lnSpc>
                <a:spcPct val="69000"/>
              </a:lnSpc>
              <a:spcBef>
                <a:spcPts val="1138"/>
              </a:spcBef>
              <a:buSzPct val="75000"/>
            </a:pPr>
            <a:r>
              <a:rPr lang="en-GB" altLang="fi-FI" sz="2600" dirty="0">
                <a:latin typeface="+mn-lt"/>
              </a:rPr>
              <a:t>All partitions are </a:t>
            </a:r>
            <a:r>
              <a:rPr lang="en-GB" altLang="fi-FI" sz="2600" dirty="0" smtClean="0">
                <a:latin typeface="+mn-lt"/>
              </a:rPr>
              <a:t>immutable (fault-tolerance)</a:t>
            </a:r>
          </a:p>
          <a:p>
            <a:pPr marL="107950" indent="0">
              <a:lnSpc>
                <a:spcPct val="69000"/>
              </a:lnSpc>
              <a:spcBef>
                <a:spcPts val="1138"/>
              </a:spcBef>
              <a:buSzPct val="75000"/>
            </a:pPr>
            <a:r>
              <a:rPr lang="en-GB" altLang="fi-FI" sz="2600" dirty="0" smtClean="0">
                <a:solidFill>
                  <a:schemeClr val="tx1"/>
                </a:solidFill>
                <a:latin typeface="+mn-lt"/>
              </a:rPr>
              <a:t>A </a:t>
            </a:r>
            <a:r>
              <a:rPr lang="en-GB" altLang="fi-FI" sz="2600" dirty="0">
                <a:solidFill>
                  <a:schemeClr val="tx1"/>
                </a:solidFill>
                <a:latin typeface="+mn-lt"/>
              </a:rPr>
              <a:t>task is launched per </a:t>
            </a:r>
            <a:r>
              <a:rPr lang="en-GB" altLang="fi-FI" sz="2600" dirty="0" smtClean="0">
                <a:solidFill>
                  <a:schemeClr val="tx1"/>
                </a:solidFill>
                <a:latin typeface="+mn-lt"/>
              </a:rPr>
              <a:t>partition</a:t>
            </a:r>
            <a:endParaRPr lang="en-GB" altLang="fi-FI" sz="2600" dirty="0">
              <a:latin typeface="+mn-lt"/>
            </a:endParaRPr>
          </a:p>
          <a:p>
            <a:pPr marL="107950" indent="0">
              <a:lnSpc>
                <a:spcPct val="69000"/>
              </a:lnSpc>
              <a:spcBef>
                <a:spcPts val="1138"/>
              </a:spcBef>
              <a:buSzPct val="75000"/>
            </a:pPr>
            <a:endParaRPr lang="en-GB" altLang="fi-FI" sz="2600" dirty="0" smtClean="0">
              <a:solidFill>
                <a:schemeClr val="tx1"/>
              </a:solidFill>
              <a:latin typeface="+mn-lt"/>
            </a:endParaRPr>
          </a:p>
          <a:p>
            <a:pPr marL="107950" indent="0">
              <a:lnSpc>
                <a:spcPct val="69000"/>
              </a:lnSpc>
              <a:spcBef>
                <a:spcPts val="1138"/>
              </a:spcBef>
              <a:buSzPct val="75000"/>
            </a:pPr>
            <a:endParaRPr lang="en-GB" altLang="fi-FI" sz="2600" dirty="0" smtClean="0">
              <a:solidFill>
                <a:srgbClr val="FF0000"/>
              </a:solidFill>
              <a:latin typeface="+mn-lt"/>
            </a:endParaRPr>
          </a:p>
          <a:p>
            <a:pPr marL="539750" lvl="1" indent="0">
              <a:lnSpc>
                <a:spcPct val="69000"/>
              </a:lnSpc>
              <a:spcBef>
                <a:spcPts val="1138"/>
              </a:spcBef>
              <a:buSzPct val="75000"/>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906" b="14820"/>
          <a:stretch/>
        </p:blipFill>
        <p:spPr bwMode="auto">
          <a:xfrm>
            <a:off x="4925855" y="5064197"/>
            <a:ext cx="4844257" cy="183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98437"/>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345885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29</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DAG Scheduler</a:t>
            </a:r>
          </a:p>
        </p:txBody>
      </p:sp>
      <p:sp>
        <p:nvSpPr>
          <p:cNvPr id="24578" name="Text Box 2"/>
          <p:cNvSpPr txBox="1">
            <a:spLocks noChangeArrowheads="1"/>
          </p:cNvSpPr>
          <p:nvPr/>
        </p:nvSpPr>
        <p:spPr bwMode="auto">
          <a:xfrm>
            <a:off x="627062" y="1504950"/>
            <a:ext cx="87566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US" sz="2400" dirty="0" smtClean="0"/>
              <a:t>The</a:t>
            </a:r>
            <a:r>
              <a:rPr lang="en-US" sz="2400" b="1" dirty="0" smtClean="0"/>
              <a:t> </a:t>
            </a:r>
            <a:r>
              <a:rPr lang="en-US" sz="2400" b="1" dirty="0" err="1" smtClean="0"/>
              <a:t>DAGScheduler</a:t>
            </a:r>
            <a:r>
              <a:rPr lang="en-US" sz="2400" dirty="0"/>
              <a:t> is the scheduling layer of Apache Spark that implements </a:t>
            </a:r>
            <a:r>
              <a:rPr lang="en-US" sz="2400" b="1" dirty="0"/>
              <a:t>stage-oriented </a:t>
            </a:r>
            <a:r>
              <a:rPr lang="en-US" sz="2400" b="1" dirty="0" smtClean="0"/>
              <a:t>scheduling</a:t>
            </a:r>
          </a:p>
          <a:p>
            <a:pPr marL="107950" indent="0">
              <a:lnSpc>
                <a:spcPct val="69000"/>
              </a:lnSpc>
              <a:spcBef>
                <a:spcPts val="1138"/>
              </a:spcBef>
              <a:buSzPct val="75000"/>
            </a:pPr>
            <a:endParaRPr lang="en-US" sz="2400" b="1" dirty="0" smtClean="0"/>
          </a:p>
          <a:p>
            <a:pPr marL="107950" indent="0">
              <a:lnSpc>
                <a:spcPct val="69000"/>
              </a:lnSpc>
              <a:spcBef>
                <a:spcPts val="1138"/>
              </a:spcBef>
              <a:buSzPct val="75000"/>
            </a:pPr>
            <a:r>
              <a:rPr lang="en-US" sz="2400" dirty="0" smtClean="0"/>
              <a:t>It</a:t>
            </a:r>
            <a:r>
              <a:rPr lang="en-US" sz="2400" b="1" dirty="0" smtClean="0"/>
              <a:t> </a:t>
            </a:r>
            <a:r>
              <a:rPr lang="en-US" sz="2400" dirty="0" smtClean="0"/>
              <a:t>keeps </a:t>
            </a:r>
            <a:r>
              <a:rPr lang="en-US" sz="2400" dirty="0"/>
              <a:t>track of which RDDs and stage outputs are </a:t>
            </a:r>
            <a:r>
              <a:rPr lang="en-US" sz="2400" dirty="0" smtClean="0"/>
              <a:t>materialized and </a:t>
            </a:r>
            <a:r>
              <a:rPr lang="en-US" sz="2400" dirty="0"/>
              <a:t>finds a minimal schedule to run </a:t>
            </a:r>
            <a:r>
              <a:rPr lang="en-US" sz="2400" dirty="0" smtClean="0"/>
              <a:t>jobs</a:t>
            </a:r>
            <a:endParaRPr lang="en-GB" altLang="fi-FI" sz="2400" dirty="0">
              <a:latin typeface="GFS Neohellenic" charset="0"/>
            </a:endParaRPr>
          </a:p>
          <a:p>
            <a:pPr marL="107950" indent="0">
              <a:lnSpc>
                <a:spcPct val="69000"/>
              </a:lnSpc>
              <a:spcBef>
                <a:spcPts val="1138"/>
              </a:spcBef>
              <a:buSzPct val="75000"/>
            </a:pPr>
            <a:endParaRPr lang="en-GB" altLang="fi-FI" sz="2400" dirty="0" smtClean="0">
              <a:latin typeface="GFS Neohellenic" charset="0"/>
            </a:endParaRPr>
          </a:p>
          <a:p>
            <a:r>
              <a:rPr lang="en-US" sz="2400" dirty="0" err="1"/>
              <a:t>DAGScheduler</a:t>
            </a:r>
            <a:r>
              <a:rPr lang="en-US" sz="2400" dirty="0"/>
              <a:t> </a:t>
            </a:r>
            <a:r>
              <a:rPr lang="en-US" sz="2400" dirty="0" smtClean="0"/>
              <a:t>does the following:</a:t>
            </a:r>
          </a:p>
          <a:p>
            <a:endParaRPr lang="en-US" sz="2400" dirty="0"/>
          </a:p>
          <a:p>
            <a:pPr marL="565150" indent="-457200">
              <a:buFont typeface="Arial" panose="020B0604020202020204" pitchFamily="34" charset="0"/>
              <a:buChar char="•"/>
            </a:pPr>
            <a:r>
              <a:rPr lang="en-US" sz="2400" dirty="0" smtClean="0"/>
              <a:t>Computes </a:t>
            </a:r>
            <a:r>
              <a:rPr lang="en-US" sz="2400" dirty="0"/>
              <a:t>an </a:t>
            </a:r>
            <a:r>
              <a:rPr lang="en-US" sz="2400" b="1" dirty="0"/>
              <a:t>execution </a:t>
            </a:r>
            <a:r>
              <a:rPr lang="en-US" sz="2400" b="1" dirty="0" smtClean="0"/>
              <a:t>DAG</a:t>
            </a:r>
            <a:r>
              <a:rPr lang="en-US" sz="2400" dirty="0" smtClean="0"/>
              <a:t>, i.e. DAG </a:t>
            </a:r>
            <a:r>
              <a:rPr lang="en-US" sz="2400" dirty="0"/>
              <a:t>of </a:t>
            </a:r>
            <a:r>
              <a:rPr lang="en-US" sz="2400" dirty="0" smtClean="0"/>
              <a:t>stages </a:t>
            </a:r>
            <a:r>
              <a:rPr lang="en-US" sz="2400" dirty="0"/>
              <a:t>for a </a:t>
            </a:r>
            <a:r>
              <a:rPr lang="en-US" sz="2400" dirty="0" smtClean="0"/>
              <a:t>job</a:t>
            </a:r>
          </a:p>
          <a:p>
            <a:pPr marL="565150" indent="-457200">
              <a:buFont typeface="Arial" panose="020B0604020202020204" pitchFamily="34" charset="0"/>
              <a:buChar char="•"/>
            </a:pPr>
            <a:r>
              <a:rPr lang="en-US" sz="2400" dirty="0" smtClean="0"/>
              <a:t>Determines the preferred locations to </a:t>
            </a:r>
            <a:r>
              <a:rPr lang="en-US" sz="2400" dirty="0"/>
              <a:t>run each task </a:t>
            </a:r>
            <a:r>
              <a:rPr lang="en-US" sz="2400" dirty="0" smtClean="0"/>
              <a:t>on (based </a:t>
            </a:r>
            <a:r>
              <a:rPr lang="en-US" sz="2400" dirty="0"/>
              <a:t>on the current cache </a:t>
            </a:r>
            <a:r>
              <a:rPr lang="en-US" sz="2400" dirty="0" smtClean="0"/>
              <a:t>status)</a:t>
            </a:r>
            <a:endParaRPr lang="en-US" sz="2400" dirty="0"/>
          </a:p>
          <a:p>
            <a:pPr marL="565150" indent="-457200">
              <a:buFont typeface="Arial" panose="020B0604020202020204" pitchFamily="34" charset="0"/>
              <a:buChar char="•"/>
            </a:pPr>
            <a:r>
              <a:rPr lang="en-US" sz="2400" dirty="0" smtClean="0"/>
              <a:t>Handles </a:t>
            </a:r>
            <a:r>
              <a:rPr lang="en-US" sz="2400" dirty="0"/>
              <a:t>failures due to </a:t>
            </a:r>
            <a:r>
              <a:rPr lang="en-US" sz="2400" b="1" dirty="0"/>
              <a:t>shuffle output files</a:t>
            </a:r>
            <a:r>
              <a:rPr lang="en-US" sz="2400" dirty="0"/>
              <a:t> being </a:t>
            </a:r>
            <a:r>
              <a:rPr lang="en-US" sz="2400" dirty="0" smtClean="0"/>
              <a:t>lost</a:t>
            </a:r>
          </a:p>
          <a:p>
            <a:pPr marL="565150" indent="-457200">
              <a:buFont typeface="Arial" panose="020B0604020202020204" pitchFamily="34" charset="0"/>
              <a:buChar char="•"/>
            </a:pPr>
            <a:r>
              <a:rPr lang="en-US" sz="2400" dirty="0" smtClean="0"/>
              <a:t>Tries to minimize shuffling based on partitioning algorithms</a:t>
            </a:r>
            <a:endParaRPr lang="en-US" sz="2400" dirty="0"/>
          </a:p>
          <a:p>
            <a:pPr marL="565150" indent="-457200">
              <a:buFont typeface="Arial" panose="020B0604020202020204" pitchFamily="34" charset="0"/>
              <a:buChar char="•"/>
            </a:pPr>
            <a:r>
              <a:rPr lang="en-GB" altLang="fi-FI" sz="2400" dirty="0" smtClean="0">
                <a:latin typeface="GFS Neohellenic" charset="0"/>
              </a:rPr>
              <a:t>Submit tasks to the cluster manager </a:t>
            </a:r>
            <a:r>
              <a:rPr lang="en-GB" altLang="fi-FI" sz="2400" dirty="0">
                <a:latin typeface="GFS Neohellenic" charset="0"/>
              </a:rPr>
              <a:t>scheduler </a:t>
            </a:r>
            <a:r>
              <a:rPr lang="en-GB" altLang="fi-FI" sz="2400" dirty="0" smtClean="0">
                <a:latin typeface="GFS Neohellenic" charset="0"/>
              </a:rPr>
              <a:t>(</a:t>
            </a:r>
            <a:r>
              <a:rPr lang="en-GB" altLang="fi-FI" sz="2400" dirty="0" err="1" smtClean="0">
                <a:latin typeface="GFS Neohellenic" charset="0"/>
              </a:rPr>
              <a:t>e.g.Mesos</a:t>
            </a:r>
            <a:r>
              <a:rPr lang="en-GB" altLang="fi-FI" sz="2400" dirty="0" smtClean="0">
                <a:latin typeface="GFS Neohellenic" charset="0"/>
              </a:rPr>
              <a:t>)</a:t>
            </a:r>
            <a:endParaRPr lang="en-GB" altLang="fi-FI" sz="2400" dirty="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16512" y="1908786"/>
            <a:ext cx="4951724" cy="3471251"/>
          </a:xfrm>
          <a:prstGeom prst="rect">
            <a:avLst/>
          </a:prstGeom>
        </p:spPr>
      </p:pic>
      <p:sp>
        <p:nvSpPr>
          <p:cNvPr id="6" name="Slide Number Placeholder 5"/>
          <p:cNvSpPr>
            <a:spLocks noGrp="1"/>
          </p:cNvSpPr>
          <p:nvPr>
            <p:ph type="sldNum" idx="12"/>
          </p:nvPr>
        </p:nvSpPr>
        <p:spPr/>
        <p:txBody>
          <a:bodyPr/>
          <a:lstStyle/>
          <a:p>
            <a:fld id="{3D02D3DC-AE2D-48E9-BC9A-68556BF1822B}" type="slidenum">
              <a:rPr lang="en-GB" altLang="fi-FI"/>
              <a:pPr/>
              <a:t>3</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Elusive Definition of Big Data</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ectangle 2"/>
          <p:cNvSpPr txBox="1">
            <a:spLocks noChangeArrowheads="1"/>
          </p:cNvSpPr>
          <p:nvPr/>
        </p:nvSpPr>
        <p:spPr bwMode="auto">
          <a:xfrm>
            <a:off x="503238" y="1189037"/>
            <a:ext cx="4930463"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A lot of competing definitions</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The simple core and crucial concept is that data</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large to fit on a single machine</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complex that traditional data processing applications are inadequate to cope with them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
        <p:nvSpPr>
          <p:cNvPr id="10" name="Rectangle 2"/>
          <p:cNvSpPr txBox="1">
            <a:spLocks noChangeArrowheads="1"/>
          </p:cNvSpPr>
          <p:nvPr/>
        </p:nvSpPr>
        <p:spPr bwMode="auto">
          <a:xfrm>
            <a:off x="468312" y="5615963"/>
            <a:ext cx="9296400" cy="1897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Challenges include </a:t>
            </a:r>
            <a:r>
              <a:rPr lang="en-GB" altLang="fi-FI" sz="2800" i="1" dirty="0" smtClean="0"/>
              <a:t>analysis, capture, curation, search, sharing, storage, transfer, visualization, querying</a:t>
            </a:r>
            <a:r>
              <a:rPr lang="en-GB" altLang="fi-FI" sz="2800" dirty="0" smtClean="0"/>
              <a:t>, updating, etc.</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Tree>
    <p:extLst>
      <p:ext uri="{BB962C8B-B14F-4D97-AF65-F5344CB8AC3E}">
        <p14:creationId xmlns:p14="http://schemas.microsoft.com/office/powerpoint/2010/main" val="7639343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2C50BC0-664D-402D-8309-17E18CC6A8A7}" type="slidenum">
              <a:rPr lang="en-GB" altLang="fi-FI"/>
              <a:pPr/>
              <a:t>30</a:t>
            </a:fld>
            <a:endParaRPr lang="en-GB" altLang="fi-FI"/>
          </a:p>
        </p:txBody>
      </p:sp>
      <p:sp>
        <p:nvSpPr>
          <p:cNvPr id="4198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sp>
        <p:nvSpPr>
          <p:cNvPr id="41986"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a:latin typeface="GFS Neohellenic" charset="0"/>
              </a:rPr>
              <a:t>Narrow Dependencies (pipelined)</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Each child partition depends on only one parent</a:t>
            </a:r>
          </a:p>
          <a:p>
            <a:pPr lvl="2">
              <a:lnSpc>
                <a:spcPct val="69000"/>
              </a:lnSpc>
              <a:spcBef>
                <a:spcPts val="1138"/>
              </a:spcBef>
              <a:buSzPct val="75000"/>
              <a:buFont typeface="Symbol" panose="05050102010706020507" pitchFamily="18" charset="2"/>
              <a:buChar char=""/>
            </a:pPr>
            <a:r>
              <a:rPr lang="en-GB" altLang="fi-FI" sz="2400" dirty="0" smtClean="0">
                <a:latin typeface="GFS Neohellenic" charset="0"/>
              </a:rPr>
              <a:t>In case of co-partitioned joins we can have more than one parents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Task can be executed locally and we don’t have to shuffle </a:t>
            </a:r>
            <a:endParaRPr lang="en-GB" altLang="fi-FI" sz="2400" dirty="0" smtClean="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 map</a:t>
            </a:r>
            <a:r>
              <a:rPr lang="en-GB" altLang="fi-FI" sz="2400" dirty="0">
                <a:latin typeface="GFS Neohellenic" charset="0"/>
              </a:rPr>
              <a:t>, </a:t>
            </a:r>
            <a:r>
              <a:rPr lang="en-GB" altLang="fi-FI" sz="2400" dirty="0" err="1">
                <a:latin typeface="GFS Neohellenic" charset="0"/>
              </a:rPr>
              <a:t>flatMap</a:t>
            </a:r>
            <a:r>
              <a:rPr lang="en-GB" altLang="fi-FI" sz="2400" dirty="0">
                <a:latin typeface="GFS Neohellenic" charset="0"/>
              </a:rPr>
              <a:t>, </a:t>
            </a:r>
            <a:r>
              <a:rPr lang="en-GB" altLang="fi-FI" sz="2400" dirty="0" smtClean="0">
                <a:latin typeface="GFS Neohellenic" charset="0"/>
              </a:rPr>
              <a:t>filter</a:t>
            </a:r>
            <a:endParaRPr lang="en-GB" altLang="fi-FI" sz="2400" dirty="0">
              <a:latin typeface="GFS Neohellenic" charset="0"/>
            </a:endParaRPr>
          </a:p>
          <a:p>
            <a:pPr>
              <a:lnSpc>
                <a:spcPct val="69000"/>
              </a:lnSpc>
              <a:spcBef>
                <a:spcPts val="1425"/>
              </a:spcBef>
              <a:buSzPct val="45000"/>
              <a:buFont typeface="Wingdings" panose="05000000000000000000" pitchFamily="2" charset="2"/>
              <a:buNone/>
            </a:pPr>
            <a:r>
              <a:rPr lang="en-GB" altLang="fi-FI" sz="2800" b="1" dirty="0">
                <a:latin typeface="GFS Neohellenic" charset="0"/>
              </a:rPr>
              <a:t>Wide Dependencies (shuffle)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Multiple child </a:t>
            </a:r>
            <a:r>
              <a:rPr lang="en-GB" altLang="fi-FI" sz="2400" dirty="0" smtClean="0">
                <a:latin typeface="GFS Neohellenic" charset="0"/>
              </a:rPr>
              <a:t>partitions </a:t>
            </a:r>
            <a:r>
              <a:rPr lang="en-GB" altLang="fi-FI" sz="2400" dirty="0">
                <a:latin typeface="GFS Neohellenic" charset="0"/>
              </a:rPr>
              <a:t>may depend on one partition of the parent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This means we have to shuffle data </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a:t>
            </a:r>
            <a:r>
              <a:rPr lang="en-GB" altLang="fi-FI" sz="2400" dirty="0" err="1" smtClean="0">
                <a:latin typeface="GFS Neohellenic" charset="0"/>
              </a:rPr>
              <a:t>sortByKey</a:t>
            </a:r>
            <a:r>
              <a:rPr lang="en-GB" altLang="fi-FI" sz="2400" dirty="0">
                <a:latin typeface="GFS Neohellenic" charset="0"/>
              </a:rPr>
              <a:t>, </a:t>
            </a:r>
            <a:r>
              <a:rPr lang="en-GB" altLang="fi-FI" sz="2400" dirty="0" err="1">
                <a:latin typeface="GFS Neohellenic" charset="0"/>
              </a:rPr>
              <a:t>reduceByKey</a:t>
            </a:r>
            <a:r>
              <a:rPr lang="en-GB" altLang="fi-FI" sz="2400" dirty="0">
                <a:latin typeface="GFS Neohellenic" charset="0"/>
              </a:rPr>
              <a:t>, </a:t>
            </a:r>
            <a:r>
              <a:rPr lang="en-GB" altLang="fi-FI" sz="2400" dirty="0" err="1">
                <a:latin typeface="GFS Neohellenic" charset="0"/>
              </a:rPr>
              <a:t>groupByKey</a:t>
            </a:r>
            <a:r>
              <a:rPr lang="en-GB" altLang="fi-FI" sz="2400" dirty="0">
                <a:latin typeface="GFS Neohellenic" charset="0"/>
              </a:rPr>
              <a:t>, </a:t>
            </a:r>
            <a:r>
              <a:rPr lang="en-GB" altLang="fi-FI" sz="2400" dirty="0" err="1">
                <a:latin typeface="GFS Neohellenic" charset="0"/>
              </a:rPr>
              <a:t>cogroupByKey</a:t>
            </a:r>
            <a:r>
              <a:rPr lang="en-GB" altLang="fi-FI" sz="2400" dirty="0">
                <a:latin typeface="GFS Neohellenic" charset="0"/>
              </a:rPr>
              <a:t>, join, </a:t>
            </a:r>
            <a:r>
              <a:rPr lang="en-GB" altLang="fi-FI" sz="2400" dirty="0" err="1" smtClean="0">
                <a:latin typeface="GFS Neohellenic" charset="0"/>
              </a:rPr>
              <a:t>cartesian</a:t>
            </a: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0079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AFE2EC97-C170-4142-85BE-64C7E19D6EE0}" type="slidenum">
              <a:rPr lang="en-GB" altLang="fi-FI"/>
              <a:pPr/>
              <a:t>31</a:t>
            </a:fld>
            <a:endParaRPr lang="en-GB" altLang="fi-FI"/>
          </a:p>
        </p:txBody>
      </p:sp>
      <p:sp>
        <p:nvSpPr>
          <p:cNvPr id="4096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516063"/>
            <a:ext cx="7491413" cy="456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92091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8945FEBA-3637-4253-89BA-92A230587B42}" type="slidenum">
              <a:rPr lang="en-GB" altLang="fi-FI"/>
              <a:pPr/>
              <a:t>32</a:t>
            </a:fld>
            <a:endParaRPr lang="en-GB" altLang="fi-FI"/>
          </a:p>
        </p:txBody>
      </p:sp>
      <p:sp>
        <p:nvSpPr>
          <p:cNvPr id="256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82775"/>
            <a:ext cx="9753600"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3C7E059-B2FC-42D0-A694-79BDC21C6EAE}" type="slidenum">
              <a:rPr lang="en-GB" altLang="fi-FI"/>
              <a:pPr/>
              <a:t>33</a:t>
            </a:fld>
            <a:endParaRPr lang="en-GB" altLang="fi-FI"/>
          </a:p>
        </p:txBody>
      </p:sp>
      <p:sp>
        <p:nvSpPr>
          <p:cNvPr id="266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427163"/>
            <a:ext cx="8239125"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8"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FEEF7CB1-0D5E-41F4-8F3A-26EA0D30C3F5}" type="slidenum">
              <a:rPr lang="en-GB" altLang="fi-FI"/>
              <a:pPr/>
              <a:t>34</a:t>
            </a:fld>
            <a:endParaRPr lang="en-GB" altLang="fi-FI"/>
          </a:p>
        </p:txBody>
      </p:sp>
      <p:sp>
        <p:nvSpPr>
          <p:cNvPr id="4403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Fault-tolerance</a:t>
            </a:r>
            <a:endParaRPr lang="en-GB" altLang="fi-FI" dirty="0">
              <a:solidFill>
                <a:srgbClr val="CC0000"/>
              </a:solidFill>
              <a:latin typeface="GFS Neohellenic" charset="0"/>
            </a:endParaRPr>
          </a:p>
        </p:txBody>
      </p:sp>
      <p:sp>
        <p:nvSpPr>
          <p:cNvPr id="44034" name="Text Box 2"/>
          <p:cNvSpPr txBox="1">
            <a:spLocks noChangeArrowheads="1"/>
          </p:cNvSpPr>
          <p:nvPr/>
        </p:nvSpPr>
        <p:spPr bwMode="auto">
          <a:xfrm>
            <a:off x="627063" y="1504950"/>
            <a:ext cx="4557711"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Recovery after a node failure </a:t>
            </a:r>
            <a:r>
              <a:rPr lang="en-GB" altLang="fi-FI" sz="2800" dirty="0" smtClean="0">
                <a:latin typeface="GFS Neohellenic" charset="0"/>
              </a:rPr>
              <a:t>using the lineage</a:t>
            </a:r>
          </a:p>
          <a:p>
            <a:pPr>
              <a:lnSpc>
                <a:spcPct val="69000"/>
              </a:lnSpc>
              <a:spcBef>
                <a:spcPts val="1425"/>
              </a:spcBef>
              <a:buSzPct val="45000"/>
              <a:buFont typeface="Wingdings" panose="05000000000000000000" pitchFamily="2" charset="2"/>
              <a:buNone/>
            </a:pPr>
            <a:r>
              <a:rPr lang="en-GB" altLang="fi-FI" sz="2800" dirty="0">
                <a:latin typeface="GFS Neohellenic" charset="0"/>
              </a:rPr>
              <a:t>M</a:t>
            </a:r>
            <a:r>
              <a:rPr lang="en-GB" altLang="fi-FI" sz="2800" dirty="0" smtClean="0">
                <a:latin typeface="GFS Neohellenic" charset="0"/>
              </a:rPr>
              <a:t>ore </a:t>
            </a:r>
            <a:r>
              <a:rPr lang="en-GB" altLang="fi-FI" sz="2800" dirty="0">
                <a:latin typeface="GFS Neohellenic" charset="0"/>
              </a:rPr>
              <a:t>efficient with a narrow dependency</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e-compute only </a:t>
            </a:r>
            <a:r>
              <a:rPr lang="en-GB" altLang="fi-FI" sz="2400" dirty="0">
                <a:latin typeface="GFS Neohellenic" charset="0"/>
              </a:rPr>
              <a:t>the lost parent </a:t>
            </a:r>
            <a:r>
              <a:rPr lang="en-GB" altLang="fi-FI" sz="2400" dirty="0" smtClean="0">
                <a:latin typeface="GFS Neohellenic" charset="0"/>
              </a:rPr>
              <a:t>partitions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re-compute </a:t>
            </a:r>
            <a:r>
              <a:rPr lang="en-GB" altLang="fi-FI" sz="2400" dirty="0">
                <a:latin typeface="GFS Neohellenic" charset="0"/>
              </a:rPr>
              <a:t>in parallel across nodes</a:t>
            </a:r>
          </a:p>
          <a:p>
            <a:pPr>
              <a:lnSpc>
                <a:spcPct val="69000"/>
              </a:lnSpc>
              <a:spcBef>
                <a:spcPts val="1425"/>
              </a:spcBef>
              <a:buSzPct val="45000"/>
              <a:buFont typeface="Wingdings" panose="05000000000000000000" pitchFamily="2" charset="2"/>
              <a:buNone/>
            </a:pPr>
            <a:r>
              <a:rPr lang="en-GB" altLang="fi-FI" sz="2800" dirty="0" smtClean="0">
                <a:latin typeface="GFS Neohellenic" charset="0"/>
              </a:rPr>
              <a:t>wide </a:t>
            </a:r>
            <a:r>
              <a:rPr lang="en-GB" altLang="fi-FI" sz="2800" dirty="0">
                <a:latin typeface="GFS Neohellenic" charset="0"/>
              </a:rPr>
              <a:t>dependencies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 single failed node might	 cause the loss of some partition from all ancestors of an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equiring </a:t>
            </a:r>
            <a:r>
              <a:rPr lang="en-GB" altLang="fi-FI" sz="2400" dirty="0">
                <a:latin typeface="GFS Neohellenic" charset="0"/>
              </a:rPr>
              <a:t>a complete re-execution</a:t>
            </a: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4" y="1418568"/>
            <a:ext cx="4808538" cy="290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729163"/>
            <a:ext cx="2025650" cy="159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Text Box 5"/>
          <p:cNvSpPr txBox="1">
            <a:spLocks noChangeArrowheads="1"/>
          </p:cNvSpPr>
          <p:nvPr/>
        </p:nvSpPr>
        <p:spPr bwMode="auto">
          <a:xfrm>
            <a:off x="5503863" y="6475413"/>
            <a:ext cx="433863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https://stanford.edu/~rezab/classes/cme323/S15/slides/devops_slides.pdf</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5889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35</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Task Scheduler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Task </a:t>
            </a:r>
            <a:r>
              <a:rPr lang="en-GB" altLang="fi-FI" sz="2800" b="1" dirty="0">
                <a:latin typeface="GFS Neohellenic" charset="0"/>
              </a:rPr>
              <a:t>Scheduler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esponsible </a:t>
            </a:r>
            <a:r>
              <a:rPr lang="en-GB" altLang="fi-FI" sz="2800" dirty="0">
                <a:latin typeface="GFS Neohellenic" charset="0"/>
              </a:rPr>
              <a:t>for sending tasks to the </a:t>
            </a:r>
            <a:r>
              <a:rPr lang="en-GB" altLang="fi-FI" sz="2800" dirty="0" smtClean="0">
                <a:latin typeface="GFS Neohellenic" charset="0"/>
              </a:rPr>
              <a:t>cluster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e</a:t>
            </a:r>
            <a:r>
              <a:rPr lang="en-GB" altLang="fi-FI" sz="2800" dirty="0" smtClean="0">
                <a:latin typeface="GFS Neohellenic" charset="0"/>
              </a:rPr>
              <a:t>xecuting them</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retrying </a:t>
            </a:r>
            <a:r>
              <a:rPr lang="en-GB" altLang="fi-FI" sz="2800" dirty="0">
                <a:latin typeface="GFS Neohellenic" charset="0"/>
              </a:rPr>
              <a:t>if there are failures and mitigating strugglers</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eports </a:t>
            </a:r>
            <a:r>
              <a:rPr lang="en-GB" altLang="fi-FI" sz="2800" dirty="0">
                <a:latin typeface="GFS Neohellenic" charset="0"/>
              </a:rPr>
              <a:t>to the DAG </a:t>
            </a:r>
            <a:r>
              <a:rPr lang="en-GB" altLang="fi-FI" sz="2800" dirty="0" smtClean="0">
                <a:latin typeface="GFS Neohellenic" charset="0"/>
              </a:rPr>
              <a:t>Scheduler</a:t>
            </a:r>
            <a:endParaRPr lang="en-GB" altLang="fi-FI" sz="2800" dirty="0">
              <a:latin typeface="GFS Neohellenic" charset="0"/>
            </a:endParaRP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647935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GFS Neohellenic" charset="0"/>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GFS Neohellenic" charset="0"/>
              </a:rPr>
              <a:t>retries failed or struggling tasks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754976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37</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Cluster Manager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Cluster Manager</a:t>
            </a:r>
            <a:endParaRPr lang="en-GB" altLang="fi-FI" sz="2800" b="1"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s</a:t>
            </a:r>
            <a:r>
              <a:rPr lang="en-GB" altLang="fi-FI" sz="2800" dirty="0" smtClean="0">
                <a:latin typeface="GFS Neohellenic" charset="0"/>
              </a:rPr>
              <a:t>park is agnostic of the cluster manager</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allows </a:t>
            </a:r>
            <a:r>
              <a:rPr lang="en-GB" altLang="fi-FI" sz="2800" dirty="0">
                <a:latin typeface="GFS Neohellenic" charset="0"/>
              </a:rPr>
              <a:t>plugging in different </a:t>
            </a:r>
            <a:r>
              <a:rPr lang="en-GB" altLang="fi-FI" sz="2800" dirty="0" smtClean="0">
                <a:latin typeface="GFS Neohellenic" charset="0"/>
              </a:rPr>
              <a:t>cluster resource management implementations</a:t>
            </a:r>
          </a:p>
          <a:p>
            <a:pPr lvl="1">
              <a:lnSpc>
                <a:spcPct val="69000"/>
              </a:lnSpc>
              <a:spcBef>
                <a:spcPts val="1138"/>
              </a:spcBef>
              <a:buSzPct val="75000"/>
              <a:buFont typeface="Symbol" panose="05050102010706020507" pitchFamily="18" charset="2"/>
              <a:buChar char=""/>
            </a:pPr>
            <a:r>
              <a:rPr lang="en-US" altLang="fi-FI" sz="2800" dirty="0">
                <a:latin typeface="GFS Neohellenic" charset="0"/>
              </a:rPr>
              <a:t>resource allocation (static by </a:t>
            </a:r>
            <a:r>
              <a:rPr lang="en-US" altLang="fi-FI" sz="2800" dirty="0" smtClean="0">
                <a:latin typeface="GFS Neohellenic" charset="0"/>
              </a:rPr>
              <a:t>default – dynamic allocation is also provided)</a:t>
            </a:r>
            <a:endParaRPr lang="en-GB" altLang="fi-FI" sz="2800" b="1" dirty="0" smtClean="0">
              <a:latin typeface="GFS Neohellenic" charset="0"/>
            </a:endParaRPr>
          </a:p>
          <a:p>
            <a:pPr marL="107950" indent="0">
              <a:lnSpc>
                <a:spcPct val="69000"/>
              </a:lnSpc>
              <a:spcBef>
                <a:spcPts val="1138"/>
              </a:spcBef>
              <a:buSzPct val="75000"/>
            </a:pPr>
            <a:r>
              <a:rPr lang="en-GB" altLang="fi-FI" sz="2800" b="1" dirty="0" smtClean="0">
                <a:latin typeface="GFS Neohellenic" charset="0"/>
              </a:rPr>
              <a:t>Standalone</a:t>
            </a:r>
            <a:r>
              <a:rPr lang="en-GB" altLang="fi-FI" sz="2800" dirty="0" smtClean="0">
                <a:latin typeface="GFS Neohellenic" charset="0"/>
              </a:rPr>
              <a:t>  -  a simple cluster  manager included with spark</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Apache </a:t>
            </a:r>
            <a:r>
              <a:rPr lang="en-GB" altLang="fi-FI" sz="2800" b="1" dirty="0" err="1" smtClean="0">
                <a:latin typeface="GFS Neohellenic" charset="0"/>
              </a:rPr>
              <a:t>Mesos</a:t>
            </a:r>
            <a:r>
              <a:rPr lang="en-GB" altLang="fi-FI" sz="2800" b="1" dirty="0" smtClean="0">
                <a:latin typeface="GFS Neohellenic" charset="0"/>
              </a:rPr>
              <a:t> </a:t>
            </a:r>
            <a:r>
              <a:rPr lang="en-GB" altLang="fi-FI" sz="2800" dirty="0" smtClean="0">
                <a:latin typeface="GFS Neohellenic" charset="0"/>
              </a:rPr>
              <a:t>– a general cluster manager that can also run Hadoop MapReduce</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Hadoop Yarn </a:t>
            </a:r>
            <a:r>
              <a:rPr lang="en-GB" altLang="fi-FI" sz="2800" dirty="0" smtClean="0">
                <a:latin typeface="GFS Neohellenic" charset="0"/>
              </a:rPr>
              <a:t>– the resource manager in Hadoop 2</a:t>
            </a: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601917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4" name="TextBox 153"/>
          <p:cNvSpPr txBox="1"/>
          <p:nvPr/>
        </p:nvSpPr>
        <p:spPr>
          <a:xfrm>
            <a:off x="8187721" y="5098284"/>
            <a:ext cx="1617417" cy="781624"/>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600" dirty="0">
                <a:latin typeface="GFS Neohellenic" charset="0"/>
              </a:rPr>
              <a:t>executes tasks</a:t>
            </a:r>
          </a:p>
          <a:p>
            <a:pPr>
              <a:lnSpc>
                <a:spcPct val="69000"/>
              </a:lnSpc>
              <a:spcBef>
                <a:spcPts val="1425"/>
              </a:spcBef>
              <a:buSzPct val="45000"/>
              <a:buFont typeface="Wingdings" panose="05000000000000000000" pitchFamily="2" charset="2"/>
              <a:buNone/>
            </a:pPr>
            <a:r>
              <a:rPr lang="en-GB" altLang="fi-FI" sz="1600" dirty="0" smtClean="0">
                <a:latin typeface="GFS Neohellenic" charset="0"/>
              </a:rPr>
              <a:t>stores </a:t>
            </a:r>
            <a:r>
              <a:rPr lang="en-GB" altLang="fi-FI" sz="1600" dirty="0">
                <a:latin typeface="GFS Neohellenic" charset="0"/>
              </a:rPr>
              <a:t>and </a:t>
            </a:r>
            <a:r>
              <a:rPr lang="en-GB" altLang="fi-FI" sz="1600" dirty="0" smtClean="0">
                <a:latin typeface="GFS Neohellenic" charset="0"/>
              </a:rPr>
              <a:t>serves </a:t>
            </a:r>
            <a:r>
              <a:rPr lang="en-GB" altLang="fi-FI" sz="1600" dirty="0">
                <a:latin typeface="GFS Neohellenic" charset="0"/>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993243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39</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Executor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4338" name="Picture 2" descr="Image result for workhor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5572" y="1570037"/>
            <a:ext cx="3252805" cy="1703039"/>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p:cNvSpPr txBox="1">
            <a:spLocks noChangeArrowheads="1"/>
          </p:cNvSpPr>
          <p:nvPr/>
        </p:nvSpPr>
        <p:spPr bwMode="auto">
          <a:xfrm>
            <a:off x="627063" y="1504950"/>
            <a:ext cx="55562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539750" lvl="1" indent="0">
              <a:lnSpc>
                <a:spcPct val="69000"/>
              </a:lnSpc>
              <a:spcBef>
                <a:spcPts val="1138"/>
              </a:spcBef>
              <a:buSzPct val="75000"/>
            </a:pPr>
            <a:r>
              <a:rPr lang="en-GB" altLang="fi-FI" sz="2800" dirty="0" smtClean="0">
                <a:latin typeface="GFS Neohellenic" charset="0"/>
              </a:rPr>
              <a:t>The computation workforce</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r>
              <a:rPr lang="en-US" altLang="fi-FI" sz="2400" dirty="0" smtClean="0"/>
              <a:t>Each </a:t>
            </a:r>
            <a:r>
              <a:rPr lang="en-US" altLang="fi-FI" sz="2400" dirty="0"/>
              <a:t>worker can have more than one </a:t>
            </a:r>
            <a:r>
              <a:rPr lang="en-US" altLang="fi-FI" sz="2400" dirty="0" smtClean="0"/>
              <a:t>executors</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executor has its own </a:t>
            </a:r>
            <a:r>
              <a:rPr lang="en-US" altLang="fi-FI" sz="2400" dirty="0" smtClean="0"/>
              <a:t>JVM</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task uses a single </a:t>
            </a:r>
            <a:r>
              <a:rPr lang="en-US" altLang="fi-FI" sz="2400" dirty="0" smtClean="0"/>
              <a:t>thread</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The </a:t>
            </a:r>
            <a:r>
              <a:rPr lang="en-US" altLang="fi-FI" sz="2400" dirty="0"/>
              <a:t>block manager provides the interfaces for retrieving and putting blocks both locally and remotely into various </a:t>
            </a:r>
            <a:r>
              <a:rPr lang="en-US" altLang="fi-FI" sz="2400" dirty="0" smtClean="0"/>
              <a:t>stores</a:t>
            </a:r>
          </a:p>
          <a:p>
            <a:pPr marL="882650" lvl="1" indent="-342900">
              <a:lnSpc>
                <a:spcPct val="69000"/>
              </a:lnSpc>
              <a:spcBef>
                <a:spcPts val="1138"/>
              </a:spcBef>
              <a:buSzPct val="75000"/>
              <a:buFont typeface="Arial" panose="020B0604020202020204" pitchFamily="34" charset="0"/>
              <a:buChar char="•"/>
            </a:pPr>
            <a:r>
              <a:rPr lang="en-US" altLang="fi-FI" sz="2400" dirty="0"/>
              <a:t>	</a:t>
            </a:r>
            <a:r>
              <a:rPr lang="en-US" altLang="fi-FI" sz="2400" dirty="0" smtClean="0"/>
              <a:t>memory</a:t>
            </a:r>
            <a:r>
              <a:rPr lang="en-US" altLang="fi-FI" sz="2400" dirty="0"/>
              <a:t>, disk, off-heap</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spTree>
    <p:extLst>
      <p:ext uri="{BB962C8B-B14F-4D97-AF65-F5344CB8AC3E}">
        <p14:creationId xmlns:p14="http://schemas.microsoft.com/office/powerpoint/2010/main" val="21214918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4</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Big Data Landscape</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6386" name="Picture 2" descr="http://mattturck.com/wp-content/uploads/2016/03/Big-Data-Landscape-2016-v18-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112" y="1036637"/>
            <a:ext cx="7620000" cy="572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4447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40</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Sum up so far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9"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GB" altLang="fi-FI" sz="2800" dirty="0" smtClean="0">
                <a:latin typeface="GFS Neohellenic" charset="0"/>
              </a:rPr>
              <a:t>Spark is a cluster computing framework</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Driver is responsible for describing and driving the computation</a:t>
            </a:r>
          </a:p>
          <a:p>
            <a:pPr marL="107950" indent="0">
              <a:lnSpc>
                <a:spcPct val="69000"/>
              </a:lnSpc>
              <a:spcBef>
                <a:spcPts val="1138"/>
              </a:spcBef>
              <a:buSzPct val="75000"/>
            </a:pPr>
            <a:r>
              <a:rPr lang="en-GB" altLang="fi-FI" sz="2800" dirty="0" smtClean="0">
                <a:latin typeface="GFS Neohellenic" charset="0"/>
              </a:rPr>
              <a:t>RDDs are the basic computing abstraction in Spark</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d</a:t>
            </a:r>
            <a:r>
              <a:rPr lang="en-GB" altLang="fi-FI" sz="2800" dirty="0" smtClean="0">
                <a:latin typeface="GFS Neohellenic" charset="0"/>
              </a:rPr>
              <a:t>istributed, immutable, lazy, fault-tolerant</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h</a:t>
            </a:r>
            <a:r>
              <a:rPr lang="en-GB" altLang="fi-FI" sz="2800" dirty="0" smtClean="0">
                <a:latin typeface="GFS Neohellenic" charset="0"/>
              </a:rPr>
              <a:t>olds the partitions, the computation and some other metadata</a:t>
            </a:r>
          </a:p>
          <a:p>
            <a:pPr marL="107950" indent="0">
              <a:lnSpc>
                <a:spcPct val="69000"/>
              </a:lnSpc>
              <a:spcBef>
                <a:spcPts val="1138"/>
              </a:spcBef>
              <a:buSzPct val="75000"/>
            </a:pPr>
            <a:r>
              <a:rPr lang="en-GB" altLang="fi-FI" sz="2800" dirty="0" smtClean="0">
                <a:latin typeface="GFS Neohellenic" charset="0"/>
              </a:rPr>
              <a:t>DAG Scheduler</a:t>
            </a:r>
          </a:p>
          <a:p>
            <a:pPr marL="996950" lvl="1" indent="-457200">
              <a:lnSpc>
                <a:spcPct val="69000"/>
              </a:lnSpc>
              <a:spcBef>
                <a:spcPts val="1138"/>
              </a:spcBef>
              <a:buSzPct val="75000"/>
              <a:buFont typeface="Arial" panose="020B0604020202020204" pitchFamily="34" charset="0"/>
              <a:buChar char="•"/>
            </a:pPr>
            <a:r>
              <a:rPr lang="en-GB" altLang="fi-FI" sz="2800" dirty="0" smtClean="0">
                <a:latin typeface="GFS Neohellenic" charset="0"/>
              </a:rPr>
              <a:t>responsible for organizing tasks in stages</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b</a:t>
            </a:r>
            <a:r>
              <a:rPr lang="en-GB" altLang="fi-FI" sz="2800" dirty="0" smtClean="0">
                <a:latin typeface="GFS Neohellenic" charset="0"/>
              </a:rPr>
              <a:t>ased on partition dependencies</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Spark is cluster manager agnostic</a:t>
            </a:r>
          </a:p>
          <a:p>
            <a:pPr marL="107950" indent="0">
              <a:lnSpc>
                <a:spcPct val="69000"/>
              </a:lnSpc>
              <a:spcBef>
                <a:spcPts val="1138"/>
              </a:spcBef>
              <a:buSzPct val="75000"/>
            </a:pPr>
            <a:r>
              <a:rPr lang="en-GB" altLang="fi-FI" sz="2800" dirty="0" smtClean="0">
                <a:latin typeface="GFS Neohellenic" charset="0"/>
              </a:rPr>
              <a:t>Executors are the workhorses</a:t>
            </a:r>
            <a:endParaRPr lang="en-GB" altLang="fi-FI" sz="2800" dirty="0">
              <a:latin typeface="GFS Neohellenic" charset="0"/>
            </a:endParaRPr>
          </a:p>
          <a:p>
            <a:pPr marL="565150" indent="-457200">
              <a:lnSpc>
                <a:spcPct val="69000"/>
              </a:lnSpc>
              <a:spcBef>
                <a:spcPts val="1138"/>
              </a:spcBef>
              <a:buSzPct val="75000"/>
              <a:buFont typeface="Arial" panose="020B0604020202020204" pitchFamily="34" charset="0"/>
              <a:buChar char="•"/>
            </a:pPr>
            <a:endParaRPr lang="en-GB" altLang="fi-FI" sz="2800" dirty="0" smtClean="0">
              <a:latin typeface="GFS Neohellenic" charset="0"/>
            </a:endParaRPr>
          </a:p>
        </p:txBody>
      </p:sp>
    </p:spTree>
    <p:extLst>
      <p:ext uri="{BB962C8B-B14F-4D97-AF65-F5344CB8AC3E}">
        <p14:creationId xmlns:p14="http://schemas.microsoft.com/office/powerpoint/2010/main" val="7162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FF4E46-B285-4057-A8D1-A9593774DA05}" type="slidenum">
              <a:rPr lang="en-GB" altLang="fi-FI"/>
              <a:pPr/>
              <a:t>41</a:t>
            </a:fld>
            <a:endParaRPr lang="en-GB" altLang="fi-FI"/>
          </a:p>
        </p:txBody>
      </p:sp>
      <p:sp>
        <p:nvSpPr>
          <p:cNvPr id="501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t>
            </a:r>
            <a:r>
              <a:rPr lang="en-GB" altLang="fi-FI" dirty="0" smtClean="0">
                <a:solidFill>
                  <a:srgbClr val="CC0000"/>
                </a:solidFill>
                <a:latin typeface="GFS Neohellenic" charset="0"/>
              </a:rPr>
              <a:t>Operations</a:t>
            </a:r>
            <a:endParaRPr lang="en-GB" altLang="fi-FI" dirty="0">
              <a:solidFill>
                <a:schemeClr val="tx1"/>
              </a:solidFill>
              <a:latin typeface="GFS Neohellenic" charset="0"/>
            </a:endParaRPr>
          </a:p>
        </p:txBody>
      </p:sp>
      <p:sp>
        <p:nvSpPr>
          <p:cNvPr id="5017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089025"/>
            <a:ext cx="6677025" cy="565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0" name="Text Box 4"/>
          <p:cNvSpPr txBox="1">
            <a:spLocks noChangeArrowheads="1"/>
          </p:cNvSpPr>
          <p:nvPr/>
        </p:nvSpPr>
        <p:spPr bwMode="auto">
          <a:xfrm>
            <a:off x="5387975" y="6230938"/>
            <a:ext cx="4356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http://datalakes.com/spark-rdds-simplified-part-2/</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DB62A63-A5A5-4587-ACBE-93562696695D}" type="slidenum">
              <a:rPr lang="en-GB" altLang="fi-FI"/>
              <a:pPr/>
              <a:t>42</a:t>
            </a:fld>
            <a:endParaRPr lang="en-GB" altLang="fi-FI"/>
          </a:p>
        </p:txBody>
      </p:sp>
      <p:sp>
        <p:nvSpPr>
          <p:cNvPr id="450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a:t>
            </a:r>
            <a:r>
              <a:rPr lang="en-GB" altLang="fi-FI" dirty="0">
                <a:solidFill>
                  <a:srgbClr val="CC0000"/>
                </a:solidFill>
                <a:latin typeface="GFS Neohellenic" charset="0"/>
              </a:rPr>
              <a:t>- Transformations</a:t>
            </a:r>
          </a:p>
        </p:txBody>
      </p:sp>
      <p:sp>
        <p:nvSpPr>
          <p:cNvPr id="4505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5059" name="Text Box 3"/>
          <p:cNvSpPr txBox="1">
            <a:spLocks noChangeArrowheads="1"/>
          </p:cNvSpPr>
          <p:nvPr/>
        </p:nvSpPr>
        <p:spPr bwMode="auto">
          <a:xfrm>
            <a:off x="647700" y="1722437"/>
            <a:ext cx="8999538" cy="5111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b="1" dirty="0">
                <a:latin typeface="GFS Neohellenic" charset="0"/>
              </a:rPr>
              <a:t>Set of operations on RDD that define how they should be </a:t>
            </a:r>
            <a:r>
              <a:rPr lang="en-GB" altLang="fi-FI" sz="3200" b="1" dirty="0" smtClean="0">
                <a:latin typeface="GFS Neohellenic" charset="0"/>
              </a:rPr>
              <a:t>transformed</a:t>
            </a:r>
          </a:p>
          <a:p>
            <a:pPr>
              <a:lnSpc>
                <a:spcPct val="69000"/>
              </a:lnSpc>
              <a:spcBef>
                <a:spcPts val="1425"/>
              </a:spcBef>
              <a:buSzPct val="45000"/>
            </a:pPr>
            <a:r>
              <a:rPr lang="en-GB" altLang="fi-FI" sz="3200" dirty="0">
                <a:latin typeface="GFS Neohellenic" charset="0"/>
              </a:rPr>
              <a:t>Introduce dependencies between RDDs to form </a:t>
            </a:r>
            <a:r>
              <a:rPr lang="en-GB" altLang="fi-FI" sz="3200" dirty="0" smtClean="0">
                <a:latin typeface="GFS Neohellenic" charset="0"/>
              </a:rPr>
              <a:t>DAG</a:t>
            </a:r>
            <a:endParaRPr lang="en-GB" altLang="fi-FI" sz="3200" b="1"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Either Apply </a:t>
            </a:r>
            <a:r>
              <a:rPr lang="en-GB" altLang="fi-FI" sz="3200" dirty="0">
                <a:latin typeface="GFS Neohellenic" charset="0"/>
              </a:rPr>
              <a:t>user function to every element in a partition or to the whole </a:t>
            </a:r>
            <a:r>
              <a:rPr lang="en-GB" altLang="fi-FI" sz="3200" dirty="0" smtClean="0">
                <a:latin typeface="GFS Neohellenic" charset="0"/>
              </a:rPr>
              <a:t>partition</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Or Apply </a:t>
            </a:r>
            <a:r>
              <a:rPr lang="en-GB" altLang="fi-FI" sz="3200" dirty="0">
                <a:latin typeface="GFS Neohellenic" charset="0"/>
              </a:rPr>
              <a:t>aggregation function to the whole dataset (</a:t>
            </a:r>
            <a:r>
              <a:rPr lang="en-GB" altLang="fi-FI" sz="3200" dirty="0" err="1">
                <a:latin typeface="GFS Neohellenic" charset="0"/>
              </a:rPr>
              <a:t>groupBy</a:t>
            </a:r>
            <a:r>
              <a:rPr lang="en-GB" altLang="fi-FI" sz="3200" dirty="0">
                <a:latin typeface="GFS Neohellenic" charset="0"/>
              </a:rPr>
              <a:t>, </a:t>
            </a:r>
            <a:r>
              <a:rPr lang="en-GB" altLang="fi-FI" sz="3200" dirty="0" err="1">
                <a:latin typeface="GFS Neohellenic" charset="0"/>
              </a:rPr>
              <a:t>sortBy</a:t>
            </a:r>
            <a:r>
              <a:rPr lang="en-GB" altLang="fi-FI" sz="3200" dirty="0">
                <a:latin typeface="GFS Neohellenic" charset="0"/>
              </a:rPr>
              <a:t>)</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Provide </a:t>
            </a:r>
            <a:r>
              <a:rPr lang="en-GB" altLang="fi-FI" sz="3200" dirty="0">
                <a:latin typeface="GFS Neohellenic" charset="0"/>
              </a:rPr>
              <a:t>functionality for repartitioning (repartition, </a:t>
            </a:r>
            <a:r>
              <a:rPr lang="en-GB" altLang="fi-FI" sz="3200" dirty="0" err="1">
                <a:latin typeface="GFS Neohellenic" charset="0"/>
              </a:rPr>
              <a:t>partitionBy</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73130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67651FDF-C5EF-422A-A85C-E63C0B86D66F}" type="slidenum">
              <a:rPr lang="en-GB" altLang="fi-FI"/>
              <a:pPr/>
              <a:t>43</a:t>
            </a:fld>
            <a:endParaRPr lang="en-GB" altLang="fi-FI"/>
          </a:p>
        </p:txBody>
      </p:sp>
      <p:sp>
        <p:nvSpPr>
          <p:cNvPr id="460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 </a:t>
            </a:r>
            <a:r>
              <a:rPr lang="en-GB" altLang="fi-FI" dirty="0">
                <a:solidFill>
                  <a:srgbClr val="CC0000"/>
                </a:solidFill>
                <a:latin typeface="GFS Neohellenic" charset="0"/>
              </a:rPr>
              <a:t>Transformations</a:t>
            </a:r>
          </a:p>
        </p:txBody>
      </p:sp>
      <p:sp>
        <p:nvSpPr>
          <p:cNvPr id="460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6083" name="Text Box 3"/>
          <p:cNvSpPr txBox="1">
            <a:spLocks noChangeArrowheads="1"/>
          </p:cNvSpPr>
          <p:nvPr/>
        </p:nvSpPr>
        <p:spPr bwMode="auto">
          <a:xfrm>
            <a:off x="647700" y="1465262"/>
            <a:ext cx="8999538" cy="307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smtClean="0">
                <a:latin typeface="GFS Neohellenic" charset="0"/>
              </a:rPr>
              <a:t>Every application </a:t>
            </a:r>
            <a:r>
              <a:rPr lang="en-GB" altLang="fi-FI" sz="3200" dirty="0">
                <a:latin typeface="GFS Neohellenic" charset="0"/>
              </a:rPr>
              <a:t>of a transformation to an RDD yields a new RDD (immutability)</a:t>
            </a:r>
          </a:p>
          <a:p>
            <a:pPr>
              <a:lnSpc>
                <a:spcPct val="69000"/>
              </a:lnSpc>
              <a:spcBef>
                <a:spcPts val="1425"/>
              </a:spcBef>
              <a:buSzPct val="45000"/>
              <a:buFont typeface="Wingdings" panose="05000000000000000000" pitchFamily="2" charset="2"/>
              <a:buNone/>
            </a:pPr>
            <a:r>
              <a:rPr lang="en-GB" altLang="fi-FI" sz="3200" dirty="0">
                <a:latin typeface="GFS Neohellenic" charset="0"/>
              </a:rPr>
              <a:t>Transformations are lazily evaluated which allow for optimizations to take place before execution</a:t>
            </a:r>
          </a:p>
          <a:p>
            <a:pPr lvl="1">
              <a:lnSpc>
                <a:spcPct val="69000"/>
              </a:lnSpc>
              <a:spcBef>
                <a:spcPts val="1138"/>
              </a:spcBef>
              <a:buSzPct val="75000"/>
              <a:buFont typeface="Symbol" panose="05050102010706020507" pitchFamily="18" charset="2"/>
              <a:buChar char=""/>
            </a:pPr>
            <a:r>
              <a:rPr lang="en-GB" altLang="fi-FI" sz="3200" b="1" dirty="0">
                <a:latin typeface="GFS Neohellenic" charset="0"/>
              </a:rPr>
              <a:t>The lineage </a:t>
            </a:r>
            <a:r>
              <a:rPr lang="en-GB" altLang="fi-FI" sz="3200" dirty="0">
                <a:latin typeface="GFS Neohellenic" charset="0"/>
              </a:rPr>
              <a:t>keeps track of all transformations that have to be applied when an action happens</a:t>
            </a:r>
          </a:p>
          <a:p>
            <a:pPr>
              <a:lnSpc>
                <a:spcPct val="69000"/>
              </a:lnSpc>
              <a:spcBef>
                <a:spcPts val="1425"/>
              </a:spcBef>
              <a:buSzPct val="45000"/>
              <a:buFont typeface="Wingdings" panose="05000000000000000000" pitchFamily="2" charset="2"/>
              <a:buNone/>
            </a:pPr>
            <a:endParaRPr lang="en-GB" altLang="fi-FI" sz="4000" dirty="0">
              <a:latin typeface="GFS Neohellenic" charset="0"/>
            </a:endParaRPr>
          </a:p>
          <a:p>
            <a:pPr>
              <a:lnSpc>
                <a:spcPct val="69000"/>
              </a:lnSpc>
              <a:spcBef>
                <a:spcPts val="1425"/>
              </a:spcBef>
              <a:buSzPct val="45000"/>
              <a:buFont typeface="Wingdings" panose="05000000000000000000" pitchFamily="2" charset="2"/>
              <a:buNone/>
            </a:pPr>
            <a:endParaRPr lang="en-GB" altLang="fi-FI" sz="4000" b="1" dirty="0">
              <a:latin typeface="GFS Neohellenic" charset="0"/>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595688"/>
            <a:ext cx="10079038" cy="3792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5" name="Text Box 5"/>
          <p:cNvSpPr txBox="1">
            <a:spLocks noChangeArrowheads="1"/>
          </p:cNvSpPr>
          <p:nvPr/>
        </p:nvSpPr>
        <p:spPr bwMode="auto">
          <a:xfrm>
            <a:off x="360363" y="6283325"/>
            <a:ext cx="3255962"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http://datalakes.com/rdds-simplified/</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44</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Transformations</a:t>
            </a: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3500415663"/>
              </p:ext>
            </p:extLst>
          </p:nvPr>
        </p:nvGraphicFramePr>
        <p:xfrm>
          <a:off x="963613" y="1417637"/>
          <a:ext cx="8129587" cy="5270881"/>
        </p:xfrm>
        <a:graphic>
          <a:graphicData uri="http://schemas.openxmlformats.org/drawingml/2006/table">
            <a:tbl>
              <a:tblPr/>
              <a:tblGrid>
                <a:gridCol w="4043362">
                  <a:extLst>
                    <a:ext uri="{9D8B030D-6E8A-4147-A177-3AD203B41FA5}">
                      <a16:colId xmlns="" xmlns:a16="http://schemas.microsoft.com/office/drawing/2014/main" val="1789608618"/>
                    </a:ext>
                  </a:extLst>
                </a:gridCol>
                <a:gridCol w="4086225">
                  <a:extLst>
                    <a:ext uri="{9D8B030D-6E8A-4147-A177-3AD203B41FA5}">
                      <a16:colId xmlns="" xmlns:a16="http://schemas.microsoft.com/office/drawing/2014/main" val="2885603990"/>
                    </a:ext>
                  </a:extLst>
                </a:gridCol>
              </a:tblGrid>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map()</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groupByKey()</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77900581"/>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err="1">
                          <a:ln>
                            <a:noFill/>
                          </a:ln>
                          <a:solidFill>
                            <a:srgbClr val="000000"/>
                          </a:solidFill>
                          <a:effectLst/>
                          <a:latin typeface="Hasklig" pitchFamily="1" charset="0"/>
                          <a:cs typeface="Lucida Sans Unicode" panose="020B0602030504020204" pitchFamily="34" charset="0"/>
                        </a:rPr>
                        <a:t>flatMap</a:t>
                      </a: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reduceByKey()</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2947539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filter()</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sortByKey()</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2379766813"/>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join()</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958500972"/>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mapPartitionsWithIndex()</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cogroup()</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3008393559"/>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sample()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cartesian()</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357622105"/>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union()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pipe()</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563061687"/>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intersection()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coalesce()</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223071316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distinct()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repartion()</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78658803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Segoe UI" panose="020B0502040204020203" pitchFamily="34" charset="0"/>
                        </a:rPr>
                        <a:t>cache()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partitionBy()</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411695882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persist()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382120698"/>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45</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Common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Transformations</a:t>
            </a:r>
            <a:endParaRPr lang="en-GB" altLang="fi-FI" dirty="0">
              <a:solidFill>
                <a:srgbClr val="CC0000"/>
              </a:solidFill>
              <a:latin typeface="GFS Neohellenic" charset="0"/>
            </a:endParaRP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868984222"/>
              </p:ext>
            </p:extLst>
          </p:nvPr>
        </p:nvGraphicFramePr>
        <p:xfrm>
          <a:off x="600138" y="1562100"/>
          <a:ext cx="8807110" cy="2133601"/>
        </p:xfrm>
        <a:graphic>
          <a:graphicData uri="http://schemas.openxmlformats.org/drawingml/2006/table">
            <a:tbl>
              <a:tblPr>
                <a:tableStyleId>{ED083AE6-46FA-4A59-8FB0-9F97EB10719F}</a:tableStyleId>
              </a:tblPr>
              <a:tblGrid>
                <a:gridCol w="3781126">
                  <a:extLst>
                    <a:ext uri="{9D8B030D-6E8A-4147-A177-3AD203B41FA5}">
                      <a16:colId xmlns="" xmlns:a16="http://schemas.microsoft.com/office/drawing/2014/main" val="1789608618"/>
                    </a:ext>
                  </a:extLst>
                </a:gridCol>
                <a:gridCol w="2076520">
                  <a:extLst>
                    <a:ext uri="{9D8B030D-6E8A-4147-A177-3AD203B41FA5}">
                      <a16:colId xmlns="" xmlns:a16="http://schemas.microsoft.com/office/drawing/2014/main" val="2885603990"/>
                    </a:ext>
                  </a:extLst>
                </a:gridCol>
                <a:gridCol w="2949464">
                  <a:extLst>
                    <a:ext uri="{9D8B030D-6E8A-4147-A177-3AD203B41FA5}">
                      <a16:colId xmlns="" xmlns:a16="http://schemas.microsoft.com/office/drawing/2014/main"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Unary</a:t>
                      </a:r>
                      <a:endParaRPr kumimoji="0" lang="en-US" altLang="fi-FI" sz="1800" b="1"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err="1">
                          <a:ln>
                            <a:noFill/>
                          </a:ln>
                          <a:effectLst/>
                          <a:latin typeface="Hasklig"/>
                        </a:rPr>
                        <a:t>rdd</a:t>
                      </a:r>
                      <a:r>
                        <a:rPr kumimoji="0" lang="en-GB" altLang="fi-FI" sz="1800" u="none" strike="noStrike" cap="none" normalizeH="0" baseline="0" dirty="0">
                          <a:ln>
                            <a:noFill/>
                          </a:ln>
                          <a:effectLst/>
                          <a:latin typeface="Hasklig"/>
                        </a:rPr>
                        <a:t>. map(x =&gt; x * x)</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4, 9, 9}</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rdd.flatMap(line =&gt; line.split(" "))</a:t>
                      </a:r>
                      <a:r>
                        <a:rPr kumimoji="0" lang="en-US" altLang="fi-FI" sz="1800" u="none" strike="noStrike" cap="none" normalizeH="0" baseline="0" dirty="0">
                          <a:ln>
                            <a:noFill/>
                          </a:ln>
                          <a:effectLst/>
                          <a:latin typeface="Hasklig"/>
                        </a:rPr>
                        <a: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{"hello world", "hi"}</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{"hello”, world", "hi"}</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rdd.filter(x =&gt; x != 1)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{2, 3, 3}</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rdd.distinct ()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2, 3}</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3008393559"/>
                  </a:ext>
                </a:extLst>
              </a:tr>
            </a:tbl>
          </a:graphicData>
        </a:graphic>
      </p:graphicFrame>
      <p:graphicFrame>
        <p:nvGraphicFramePr>
          <p:cNvPr id="7" name="Group 3"/>
          <p:cNvGraphicFramePr>
            <a:graphicFrameLocks noGrp="1"/>
          </p:cNvGraphicFramePr>
          <p:nvPr>
            <p:extLst>
              <p:ext uri="{D42A27DB-BD31-4B8C-83A1-F6EECF244321}">
                <p14:modId xmlns:p14="http://schemas.microsoft.com/office/powerpoint/2010/main" val="2192054681"/>
              </p:ext>
            </p:extLst>
          </p:nvPr>
        </p:nvGraphicFramePr>
        <p:xfrm>
          <a:off x="609664" y="4343400"/>
          <a:ext cx="8807108" cy="2392236"/>
        </p:xfrm>
        <a:graphic>
          <a:graphicData uri="http://schemas.openxmlformats.org/drawingml/2006/table">
            <a:tbl>
              <a:tblPr>
                <a:tableStyleId>{ED083AE6-46FA-4A59-8FB0-9F97EB10719F}</a:tableStyleId>
              </a:tblPr>
              <a:tblGrid>
                <a:gridCol w="2832525">
                  <a:extLst>
                    <a:ext uri="{9D8B030D-6E8A-4147-A177-3AD203B41FA5}">
                      <a16:colId xmlns="" xmlns:a16="http://schemas.microsoft.com/office/drawing/2014/main" val="1789608618"/>
                    </a:ext>
                  </a:extLst>
                </a:gridCol>
                <a:gridCol w="1555567">
                  <a:extLst>
                    <a:ext uri="{9D8B030D-6E8A-4147-A177-3AD203B41FA5}">
                      <a16:colId xmlns="" xmlns:a16="http://schemas.microsoft.com/office/drawing/2014/main" val="2885603990"/>
                    </a:ext>
                  </a:extLst>
                </a:gridCol>
                <a:gridCol w="2209508">
                  <a:extLst>
                    <a:ext uri="{9D8B030D-6E8A-4147-A177-3AD203B41FA5}">
                      <a16:colId xmlns="" xmlns:a16="http://schemas.microsoft.com/office/drawing/2014/main" val="4009471160"/>
                    </a:ext>
                  </a:extLst>
                </a:gridCol>
                <a:gridCol w="2209508">
                  <a:extLst>
                    <a:ext uri="{9D8B030D-6E8A-4147-A177-3AD203B41FA5}">
                      <a16:colId xmlns="" xmlns:a16="http://schemas.microsoft.com/office/drawing/2014/main"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rPr>
                        <a:t>Binary</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rPr>
                        <a:t>RDD</a:t>
                      </a:r>
                      <a:endParaRPr kumimoji="0" lang="en-GB" altLang="fi-FI" sz="1800" b="1" i="0" u="none" strike="noStrike" cap="none" normalizeH="0" baseline="0" dirty="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rPr>
                        <a:t>Other</a:t>
                      </a:r>
                      <a:endParaRPr kumimoji="0" lang="en-US" altLang="fi-FI" sz="1800" b="1" i="0" u="none" strike="noStrike" cap="none" normalizeH="0" baseline="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rPr>
                        <a:t>Result</a:t>
                      </a:r>
                      <a:endParaRPr kumimoji="0" lang="en-US" altLang="fi-FI" sz="1800" b="1" i="0" u="none" strike="noStrike" cap="none" normalizeH="0" baseline="0" dirty="0">
                        <a:ln>
                          <a:noFill/>
                        </a:ln>
                        <a:solidFill>
                          <a:srgbClr val="000000"/>
                        </a:solidFill>
                        <a:effectLst/>
                        <a:latin typeface="Hasklig" pitchFamily="1" charset="0"/>
                        <a:cs typeface="Lucida Sans Unicode" panose="020B0602030504020204" pitchFamily="34" charset="0"/>
                      </a:endParaRPr>
                    </a:p>
                  </a:txBody>
                  <a:tcPr horzOverflow="overflow"/>
                </a:tc>
                <a:extLst>
                  <a:ext uri="{0D108BD9-81ED-4DB2-BD59-A6C34878D82A}">
                    <a16:rowId xmlns="" xmlns:a16="http://schemas.microsoft.com/office/drawing/2014/main"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rdd.union (other)</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{1,2,3,3,4,5}</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rdd.intersection(other)</a:t>
                      </a:r>
                      <a:r>
                        <a:rPr kumimoji="0" lang="en-US" altLang="fi-FI" sz="1800" u="none" strike="noStrike" cap="none" normalizeH="0" baseline="0" dirty="0">
                          <a:ln>
                            <a:noFill/>
                          </a:ln>
                          <a:effectLst/>
                          <a:latin typeface="Hasklig"/>
                        </a:rPr>
                        <a: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 </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rdd.subtract(other)</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2}</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rdd.cartesian(other)    </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{(1,3),(1,4), … (3,5)} </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3008393559"/>
                  </a:ext>
                </a:extLst>
              </a:tr>
            </a:tbl>
          </a:graphicData>
        </a:graphic>
      </p:graphicFrame>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26660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706947"/>
          </a:xfrm>
          <a:prstGeom prst="rect">
            <a:avLst/>
          </a:prstGeom>
        </p:spPr>
        <p:txBody>
          <a:bodyPr wrap="square" rtlCol="0" anchor="t">
            <a:spAutoFit/>
          </a:bodyPr>
          <a:lstStyle/>
          <a:p>
            <a:pPr marL="0" indent="0">
              <a:spcBef>
                <a:spcPts val="232"/>
              </a:spcBef>
              <a:spcAft>
                <a:spcPts val="0"/>
              </a:spcAft>
              <a:buClr>
                <a:schemeClr val="dk1"/>
              </a:buClr>
              <a:buSzPct val="25000"/>
            </a:pPr>
            <a:r>
              <a:rPr lang="en-US" sz="2700" b="1" dirty="0" err="1" smtClean="0">
                <a:solidFill>
                  <a:schemeClr val="dk1"/>
                </a:solidFill>
                <a:latin typeface="Arial"/>
                <a:ea typeface="Arial"/>
                <a:cs typeface="Arial"/>
                <a:sym typeface="Arial"/>
              </a:rPr>
              <a:t>reduceByKey</a:t>
            </a:r>
            <a:r>
              <a:rPr lang="en-US" sz="2700" b="1" dirty="0" smtClean="0">
                <a:solidFill>
                  <a:schemeClr val="dk1"/>
                </a:solidFill>
                <a:latin typeface="Arial"/>
                <a:ea typeface="Arial"/>
                <a:cs typeface="Arial"/>
                <a:sym typeface="Arial"/>
              </a:rPr>
              <a:t>(</a:t>
            </a:r>
            <a:r>
              <a:rPr lang="en-US" sz="2700" b="1" dirty="0" err="1" smtClean="0">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Combine values with the same key.</a:t>
            </a:r>
          </a:p>
          <a:p>
            <a:pPr marL="0" indent="0">
              <a:spcBef>
                <a:spcPts val="232"/>
              </a:spcBef>
              <a:spcAft>
                <a:spcPts val="0"/>
              </a:spcAft>
              <a:buClr>
                <a:schemeClr val="dk1"/>
              </a:buClr>
              <a:buSzPct val="25000"/>
            </a:pPr>
            <a:endParaRPr lang="en-US" sz="27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groupByKey</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Group values with the same key.</a:t>
            </a: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mapValues</a:t>
            </a:r>
            <a:r>
              <a:rPr lang="en-US" sz="2700" b="1" dirty="0">
                <a:solidFill>
                  <a:schemeClr val="dk1"/>
                </a:solidFill>
                <a:latin typeface="Arial"/>
                <a:ea typeface="Arial"/>
                <a:cs typeface="Arial"/>
                <a:sym typeface="Arial"/>
              </a:rPr>
              <a:t>(</a:t>
            </a:r>
            <a:r>
              <a:rPr lang="en-US" sz="2700" b="1" dirty="0" err="1">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Apply a function to each value of a pair RDD without changing the key.</a:t>
            </a:r>
          </a:p>
          <a:p>
            <a:endParaRPr lang="en-US" sz="2700" dirty="0" smtClean="0">
              <a:latin typeface="Arial"/>
              <a:cs typeface="Arial"/>
            </a:endParaRPr>
          </a:p>
          <a:p>
            <a:endParaRPr lang="en-US" sz="2700" dirty="0">
              <a:latin typeface="Arial"/>
              <a:cs typeface="Arial"/>
            </a:endParaRPr>
          </a:p>
          <a:p>
            <a:endParaRPr lang="en-US" sz="2700" dirty="0" smtClean="0">
              <a:latin typeface="Arial"/>
              <a:cs typeface="Arial"/>
            </a:endParaRPr>
          </a:p>
          <a:p>
            <a:endParaRPr lang="en-US" sz="27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46</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Unary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7" name="Shape 540"/>
          <p:cNvGraphicFramePr/>
          <p:nvPr>
            <p:extLst>
              <p:ext uri="{D42A27DB-BD31-4B8C-83A1-F6EECF244321}">
                <p14:modId xmlns:p14="http://schemas.microsoft.com/office/powerpoint/2010/main" val="2957228368"/>
              </p:ext>
            </p:extLst>
          </p:nvPr>
        </p:nvGraphicFramePr>
        <p:xfrm>
          <a:off x="696912" y="1722437"/>
          <a:ext cx="8877301" cy="1062586"/>
        </p:xfrm>
        <a:graphic>
          <a:graphicData uri="http://schemas.openxmlformats.org/drawingml/2006/table">
            <a:tbl>
              <a:tblPr>
                <a:noFill/>
              </a:tblPr>
              <a:tblGrid>
                <a:gridCol w="3124200"/>
                <a:gridCol w="2971800"/>
                <a:gridCol w="2781301"/>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rdd.reduceByKey</a:t>
                      </a:r>
                      <a:endParaRPr lang="en-US" sz="1800" b="1" i="0" u="none" strike="noStrike" dirty="0" smtClean="0">
                        <a:solidFill>
                          <a:srgbClr val="000000"/>
                        </a:solidFill>
                        <a:latin typeface="Courier New"/>
                        <a:ea typeface="Courier New"/>
                        <a:cs typeface="Courier New"/>
                        <a:sym typeface="Courier New"/>
                      </a:endParaRPr>
                    </a:p>
                    <a:p>
                      <a:pPr marL="0" marR="0" lvl="0" indent="0" algn="r" rtl="0">
                        <a:spcBef>
                          <a:spcPts val="0"/>
                        </a:spcBef>
                        <a:spcAft>
                          <a:spcPts val="0"/>
                        </a:spcAft>
                        <a:buSzPct val="25000"/>
                        <a:buNone/>
                      </a:pP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x, y) </a:t>
                      </a:r>
                      <a:r>
                        <a:rPr lang="en-US" sz="1800" b="1" i="0" u="none" strike="noStrike" dirty="0" smtClean="0">
                          <a:solidFill>
                            <a:srgbClr val="000000"/>
                          </a:solidFill>
                          <a:latin typeface="Courier New"/>
                          <a:ea typeface="Courier New"/>
                          <a:cs typeface="Courier New"/>
                          <a:sym typeface="Courier New"/>
                        </a:rPr>
                        <a:t>=&gt; x </a:t>
                      </a:r>
                      <a:r>
                        <a:rPr lang="en-US" sz="1800" b="1" i="0" u="none" strike="noStrike" dirty="0">
                          <a:solidFill>
                            <a:srgbClr val="000000"/>
                          </a:solidFill>
                          <a:latin typeface="Courier New"/>
                          <a:ea typeface="Courier New"/>
                          <a:cs typeface="Courier New"/>
                          <a:sym typeface="Courier New"/>
                        </a:rPr>
                        <a:t>+ y)</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{(1,2),(3,10)}</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8" name="Shape 541"/>
          <p:cNvGraphicFramePr/>
          <p:nvPr>
            <p:extLst/>
          </p:nvPr>
        </p:nvGraphicFramePr>
        <p:xfrm>
          <a:off x="696912" y="3779837"/>
          <a:ext cx="8877301" cy="362542"/>
        </p:xfrm>
        <a:graphic>
          <a:graphicData uri="http://schemas.openxmlformats.org/drawingml/2006/table">
            <a:tbl>
              <a:tblPr>
                <a:noFill/>
              </a:tblPr>
              <a:tblGrid>
                <a:gridCol w="3124200"/>
                <a:gridCol w="2971800"/>
                <a:gridCol w="2781301"/>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rdd.groupByKey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3,[4,6])}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9" name="Shape 542"/>
          <p:cNvGraphicFramePr/>
          <p:nvPr>
            <p:extLst>
              <p:ext uri="{D42A27DB-BD31-4B8C-83A1-F6EECF244321}">
                <p14:modId xmlns:p14="http://schemas.microsoft.com/office/powerpoint/2010/main" val="1182975211"/>
              </p:ext>
            </p:extLst>
          </p:nvPr>
        </p:nvGraphicFramePr>
        <p:xfrm>
          <a:off x="726417" y="5456237"/>
          <a:ext cx="8847796" cy="362542"/>
        </p:xfrm>
        <a:graphic>
          <a:graphicData uri="http://schemas.openxmlformats.org/drawingml/2006/table">
            <a:tbl>
              <a:tblPr>
                <a:noFill/>
              </a:tblPr>
              <a:tblGrid>
                <a:gridCol w="3247095"/>
                <a:gridCol w="2895600"/>
                <a:gridCol w="2705101"/>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rdd.mapValues</a:t>
                      </a:r>
                      <a:r>
                        <a:rPr lang="en-US" sz="1800" b="1" i="0" u="none" strike="noStrike" dirty="0">
                          <a:solidFill>
                            <a:srgbClr val="000000"/>
                          </a:solidFill>
                          <a:latin typeface="Courier New"/>
                          <a:ea typeface="Courier New"/>
                          <a:cs typeface="Courier New"/>
                          <a:sym typeface="Courier New"/>
                        </a:rPr>
                        <a:t>(x =&gt; </a:t>
                      </a:r>
                      <a:r>
                        <a:rPr lang="en-US" sz="1800" b="1" i="0" u="none" strike="noStrike" dirty="0" smtClean="0">
                          <a:solidFill>
                            <a:srgbClr val="000000"/>
                          </a:solidFill>
                          <a:latin typeface="Courier New"/>
                          <a:ea typeface="Courier New"/>
                          <a:cs typeface="Courier New"/>
                          <a:sym typeface="Courier New"/>
                        </a:rPr>
                        <a:t>x+1</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{(1,3),(3,5),(3,7)}</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548314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3878626"/>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keys():</a:t>
            </a:r>
            <a:r>
              <a:rPr lang="en-US" sz="2800" dirty="0">
                <a:solidFill>
                  <a:schemeClr val="dk1"/>
                </a:solidFill>
                <a:latin typeface="Arial"/>
                <a:ea typeface="Arial"/>
                <a:cs typeface="Arial"/>
                <a:sym typeface="Arial"/>
              </a:rPr>
              <a:t> Return an RDD of just the keys</a:t>
            </a:r>
            <a:r>
              <a:rPr lang="en-US" sz="2800" dirty="0" smtClean="0">
                <a:solidFill>
                  <a:schemeClr val="dk1"/>
                </a:solidFill>
                <a:latin typeface="Arial"/>
                <a:ea typeface="Arial"/>
                <a:cs typeface="Arial"/>
                <a:sym typeface="Arial"/>
              </a:rPr>
              <a:t>.</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values</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of just the values.</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sortByKey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sorted by the key.</a:t>
            </a:r>
            <a:br>
              <a:rPr lang="en-US" sz="2800" dirty="0">
                <a:solidFill>
                  <a:schemeClr val="dk1"/>
                </a:solidFill>
                <a:latin typeface="Arial"/>
                <a:ea typeface="Arial"/>
                <a:cs typeface="Arial"/>
                <a:sym typeface="Arial"/>
              </a:rPr>
            </a:b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47</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Unary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11" name="Shape 554"/>
          <p:cNvGraphicFramePr/>
          <p:nvPr>
            <p:extLst/>
          </p:nvPr>
        </p:nvGraphicFramePr>
        <p:xfrm>
          <a:off x="696911" y="1759493"/>
          <a:ext cx="8877301" cy="788266"/>
        </p:xfrm>
        <a:graphic>
          <a:graphicData uri="http://schemas.openxmlformats.org/drawingml/2006/table">
            <a:tbl>
              <a:tblPr>
                <a:noFill/>
              </a:tblPr>
              <a:tblGrid>
                <a:gridCol w="2590801"/>
                <a:gridCol w="3048000"/>
                <a:gridCol w="3238500"/>
              </a:tblGrid>
              <a:tr h="264633">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rdd.keys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a:t>
                      </a:r>
                      <a:r>
                        <a:rPr lang="en-US" sz="1800" b="1" i="0" u="none" strike="noStrike" dirty="0" smtClean="0">
                          <a:solidFill>
                            <a:srgbClr val="000000"/>
                          </a:solidFill>
                          <a:latin typeface="Courier New"/>
                          <a:ea typeface="Courier New"/>
                          <a:cs typeface="Courier New"/>
                          <a:sym typeface="Courier New"/>
                        </a:rPr>
                        <a:t>}</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12" name="Shape 555"/>
          <p:cNvGraphicFramePr/>
          <p:nvPr>
            <p:extLst/>
          </p:nvPr>
        </p:nvGraphicFramePr>
        <p:xfrm>
          <a:off x="696911" y="3417295"/>
          <a:ext cx="8877301" cy="362542"/>
        </p:xfrm>
        <a:graphic>
          <a:graphicData uri="http://schemas.openxmlformats.org/drawingml/2006/table">
            <a:tbl>
              <a:tblPr>
                <a:noFill/>
              </a:tblPr>
              <a:tblGrid>
                <a:gridCol w="2590801"/>
                <a:gridCol w="3048000"/>
                <a:gridCol w="3238500"/>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rdd.values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{2,4,6}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13" name="Shape 556"/>
          <p:cNvGraphicFramePr/>
          <p:nvPr>
            <p:extLst/>
          </p:nvPr>
        </p:nvGraphicFramePr>
        <p:xfrm>
          <a:off x="696911" y="4865095"/>
          <a:ext cx="8877301" cy="362542"/>
        </p:xfrm>
        <a:graphic>
          <a:graphicData uri="http://schemas.openxmlformats.org/drawingml/2006/table">
            <a:tbl>
              <a:tblPr>
                <a:noFill/>
              </a:tblPr>
              <a:tblGrid>
                <a:gridCol w="2590801"/>
                <a:gridCol w="3048000"/>
                <a:gridCol w="3238500"/>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rdd.sortByKey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
        <p:nvSpPr>
          <p:cNvPr id="14"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6689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959324"/>
          </a:xfrm>
          <a:prstGeom prst="rect">
            <a:avLst/>
          </a:prstGeom>
        </p:spPr>
        <p:txBody>
          <a:bodyPr wrap="square" rtlCol="0" anchor="t">
            <a:spAutoFit/>
          </a:bodyPr>
          <a:lstStyle/>
          <a:p>
            <a:pPr marL="0" indent="0">
              <a:spcAft>
                <a:spcPts val="0"/>
              </a:spcAft>
              <a:buClr>
                <a:schemeClr val="dk1"/>
              </a:buClr>
              <a:buSzPct val="25000"/>
            </a:pPr>
            <a:r>
              <a:rPr lang="en-US" sz="2800" b="1" dirty="0" err="1">
                <a:solidFill>
                  <a:schemeClr val="dk1"/>
                </a:solidFill>
                <a:latin typeface="Arial"/>
                <a:ea typeface="Arial"/>
                <a:cs typeface="Arial"/>
                <a:sym typeface="Arial"/>
              </a:rPr>
              <a:t>subtractByKey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Remove elements with a key present in the other RDD.</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join:</a:t>
            </a:r>
            <a:r>
              <a:rPr lang="en-US" sz="2800" dirty="0">
                <a:solidFill>
                  <a:schemeClr val="dk1"/>
                </a:solidFill>
                <a:latin typeface="Arial"/>
                <a:ea typeface="Arial"/>
                <a:cs typeface="Arial"/>
                <a:sym typeface="Arial"/>
              </a:rPr>
              <a:t> Perform an inner join between two RDDs.</a:t>
            </a: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leftOuterJoin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between two RDDs where the resulting pair RDD has entries for each key in the first RDD.</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48</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Binary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9" name="Shape 568"/>
          <p:cNvGraphicFramePr/>
          <p:nvPr>
            <p:extLst/>
          </p:nvPr>
        </p:nvGraphicFramePr>
        <p:xfrm>
          <a:off x="696911" y="2008263"/>
          <a:ext cx="8877301" cy="1062586"/>
        </p:xfrm>
        <a:graphic>
          <a:graphicData uri="http://schemas.openxmlformats.org/drawingml/2006/table">
            <a:tbl>
              <a:tblPr>
                <a:noFill/>
              </a:tblPr>
              <a:tblGrid>
                <a:gridCol w="3429001"/>
                <a:gridCol w="1828800"/>
                <a:gridCol w="1223795"/>
                <a:gridCol w="2395705"/>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Other</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rdd.subtractByKey</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10" name="Shape 569"/>
          <p:cNvGraphicFramePr/>
          <p:nvPr>
            <p:extLst/>
          </p:nvPr>
        </p:nvGraphicFramePr>
        <p:xfrm>
          <a:off x="696910" y="3779837"/>
          <a:ext cx="8877301" cy="636862"/>
        </p:xfrm>
        <a:graphic>
          <a:graphicData uri="http://schemas.openxmlformats.org/drawingml/2006/table">
            <a:tbl>
              <a:tblPr>
                <a:noFill/>
              </a:tblPr>
              <a:tblGrid>
                <a:gridCol w="3429002"/>
                <a:gridCol w="1828800"/>
                <a:gridCol w="1223794"/>
                <a:gridCol w="2395705"/>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{(3,(4,9)),(3,(6,9))}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14" name="Shape 570"/>
          <p:cNvGraphicFramePr/>
          <p:nvPr>
            <p:extLst/>
          </p:nvPr>
        </p:nvGraphicFramePr>
        <p:xfrm>
          <a:off x="696910" y="5837237"/>
          <a:ext cx="8877301" cy="911182"/>
        </p:xfrm>
        <a:graphic>
          <a:graphicData uri="http://schemas.openxmlformats.org/drawingml/2006/table">
            <a:tbl>
              <a:tblPr>
                <a:noFill/>
              </a:tblPr>
              <a:tblGrid>
                <a:gridCol w="3429002"/>
                <a:gridCol w="1828800"/>
                <a:gridCol w="1223794"/>
                <a:gridCol w="2395705"/>
              </a:tblGrid>
              <a:tr h="617455">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rdd.leftOuterJoin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{(1,(2,None)),</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(3,(4,Some(9))),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(3,(6,Some(9)))}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0401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680127"/>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rightOuterJoin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between two RDDs where resulting pair RDD has entries for each key in the other RDD.</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a:spcBef>
                <a:spcPts val="232"/>
              </a:spcBef>
              <a:spcAft>
                <a:spcPts val="0"/>
              </a:spcAft>
              <a:buClr>
                <a:schemeClr val="dk1"/>
              </a:buClr>
              <a:buSzPct val="25000"/>
            </a:pPr>
            <a:r>
              <a:rPr lang="en-US" sz="2800" b="1" dirty="0" err="1">
                <a:solidFill>
                  <a:schemeClr val="dk1"/>
                </a:solidFill>
                <a:latin typeface="Arial"/>
                <a:ea typeface="Arial"/>
                <a:cs typeface="Arial"/>
                <a:sym typeface="Arial"/>
              </a:rPr>
              <a:t>cogroup</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Group data from both RDDs sharing the same key.</a:t>
            </a: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49</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Binary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9" name="Shape 568"/>
          <p:cNvGraphicFramePr/>
          <p:nvPr>
            <p:extLst/>
          </p:nvPr>
        </p:nvGraphicFramePr>
        <p:xfrm>
          <a:off x="696911" y="2564851"/>
          <a:ext cx="8877301" cy="1062586"/>
        </p:xfrm>
        <a:graphic>
          <a:graphicData uri="http://schemas.openxmlformats.org/drawingml/2006/table">
            <a:tbl>
              <a:tblPr>
                <a:noFill/>
              </a:tblPr>
              <a:tblGrid>
                <a:gridCol w="3505201"/>
                <a:gridCol w="1752600"/>
                <a:gridCol w="1143000"/>
                <a:gridCol w="2476500"/>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Other</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rdd.rightOuterJoin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{(3,(Some(4),9)),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graphicFrame>
        <p:nvGraphicFramePr>
          <p:cNvPr id="11" name="Shape 582"/>
          <p:cNvGraphicFramePr/>
          <p:nvPr>
            <p:extLst/>
          </p:nvPr>
        </p:nvGraphicFramePr>
        <p:xfrm>
          <a:off x="696911" y="5016967"/>
          <a:ext cx="8877301" cy="636862"/>
        </p:xfrm>
        <a:graphic>
          <a:graphicData uri="http://schemas.openxmlformats.org/drawingml/2006/table">
            <a:tbl>
              <a:tblPr>
                <a:noFill/>
              </a:tblPr>
              <a:tblGrid>
                <a:gridCol w="3505201"/>
                <a:gridCol w="1828800"/>
                <a:gridCol w="1143000"/>
                <a:gridCol w="2400300"/>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rdd.cogroup</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 (3,([4,6],[9]))}</a:t>
                      </a: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45193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5</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Different Approaches</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ectangle 2"/>
          <p:cNvSpPr txBox="1">
            <a:spLocks noChangeArrowheads="1"/>
          </p:cNvSpPr>
          <p:nvPr/>
        </p:nvSpPr>
        <p:spPr bwMode="auto">
          <a:xfrm>
            <a:off x="503238" y="1189037"/>
            <a:ext cx="9070975"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Batch-based (e.g. Hadoop MapReduce)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o</a:t>
            </a:r>
            <a:r>
              <a:rPr lang="en-GB" altLang="fi-FI" sz="2400" dirty="0" smtClean="0"/>
              <a:t>ne huge computation over a big dataset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s</a:t>
            </a:r>
            <a:r>
              <a:rPr lang="en-GB" altLang="fi-FI" sz="2400" dirty="0" smtClean="0"/>
              <a:t>low </a:t>
            </a:r>
            <a:r>
              <a:rPr lang="en-GB" altLang="fi-FI" sz="2400" dirty="0" err="1" smtClean="0"/>
              <a:t>startup</a:t>
            </a:r>
            <a:endParaRPr lang="en-GB" altLang="fi-FI" sz="2400"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smtClean="0"/>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Real-time streamed data  – Storm, </a:t>
            </a:r>
            <a:r>
              <a:rPr lang="en-GB" altLang="fi-FI" sz="2600" b="1" dirty="0" err="1" smtClean="0"/>
              <a:t>Flink</a:t>
            </a:r>
            <a:endParaRPr lang="en-GB" altLang="fi-FI" sz="2600" b="1"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a</a:t>
            </a:r>
            <a:r>
              <a:rPr lang="en-GB" altLang="fi-FI" sz="2400" dirty="0" smtClean="0"/>
              <a:t>pply computations as real-time data arrive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r</a:t>
            </a:r>
            <a:r>
              <a:rPr lang="en-GB" altLang="fi-FI" sz="2400" dirty="0" smtClean="0"/>
              <a:t>educe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t>Micro-Batching (e.g. spark)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t>apply </a:t>
            </a:r>
            <a:r>
              <a:rPr lang="en-GB" altLang="fi-FI" sz="2400" dirty="0"/>
              <a:t>computations over smaller batches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an </a:t>
            </a:r>
            <a:r>
              <a:rPr lang="en-GB" altLang="fi-FI" sz="2400" dirty="0"/>
              <a:t>also be used over </a:t>
            </a:r>
            <a:r>
              <a:rPr lang="en-GB" altLang="fi-FI" sz="2400" dirty="0" smtClean="0"/>
              <a:t>small-batched </a:t>
            </a:r>
            <a:r>
              <a:rPr lang="en-GB" altLang="fi-FI" sz="2400" dirty="0"/>
              <a:t>streamed </a:t>
            </a:r>
            <a:r>
              <a:rPr lang="en-GB" altLang="fi-FI" sz="2400" dirty="0" smtClean="0"/>
              <a:t>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u</a:t>
            </a:r>
            <a:r>
              <a:rPr lang="en-GB" altLang="fi-FI" sz="2400" dirty="0" smtClean="0"/>
              <a:t>sable for both batched-based and real-time based computations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ombine ideas from both worlds</a:t>
            </a:r>
            <a:endParaRPr lang="en-GB" altLang="fi-FI" sz="24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3000" dirty="0" smtClean="0"/>
          </a:p>
        </p:txBody>
      </p:sp>
    </p:spTree>
    <p:extLst>
      <p:ext uri="{BB962C8B-B14F-4D97-AF65-F5344CB8AC3E}">
        <p14:creationId xmlns:p14="http://schemas.microsoft.com/office/powerpoint/2010/main" val="8265765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2EDEA83-75D4-400C-82EE-BE468155DF49}" type="slidenum">
              <a:rPr lang="en-GB" altLang="fi-FI"/>
              <a:pPr/>
              <a:t>50</a:t>
            </a:fld>
            <a:endParaRPr lang="en-GB" altLang="fi-FI"/>
          </a:p>
        </p:txBody>
      </p:sp>
      <p:sp>
        <p:nvSpPr>
          <p:cNvPr id="481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operations - Actions</a:t>
            </a:r>
          </a:p>
        </p:txBody>
      </p:sp>
      <p:sp>
        <p:nvSpPr>
          <p:cNvPr id="48130"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8131"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a:latin typeface="GFS Neohellenic" charset="0"/>
              </a:rPr>
              <a:t>Apply transformation chains on RDDs, eventually performing some additional operations (e.g. counting)</a:t>
            </a:r>
          </a:p>
          <a:p>
            <a:pPr lvl="1">
              <a:lnSpc>
                <a:spcPct val="69000"/>
              </a:lnSpc>
              <a:spcBef>
                <a:spcPts val="1138"/>
              </a:spcBef>
              <a:buSzPct val="75000"/>
              <a:buFont typeface="Symbol" panose="05050102010706020507" pitchFamily="18" charset="2"/>
              <a:buChar char=""/>
            </a:pPr>
            <a:r>
              <a:rPr lang="en-GB" altLang="fi-FI" sz="3200" dirty="0">
                <a:latin typeface="GFS Neohellenic" charset="0"/>
              </a:rPr>
              <a:t>i.e. trigger job </a:t>
            </a:r>
            <a:r>
              <a:rPr lang="en-GB" altLang="fi-FI" sz="3200" dirty="0" smtClean="0">
                <a:latin typeface="GFS Neohellenic" charset="0"/>
              </a:rPr>
              <a:t>execution</a:t>
            </a:r>
          </a:p>
          <a:p>
            <a:pPr marL="539750" lvl="1" indent="0">
              <a:lnSpc>
                <a:spcPct val="69000"/>
              </a:lnSpc>
              <a:spcBef>
                <a:spcPts val="1138"/>
              </a:spcBef>
              <a:buSzPct val="75000"/>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Used to materialize computation </a:t>
            </a:r>
            <a:r>
              <a:rPr lang="en-GB" altLang="fi-FI" sz="3200" dirty="0" smtClean="0">
                <a:latin typeface="GFS Neohellenic" charset="0"/>
              </a:rPr>
              <a:t>results</a:t>
            </a:r>
          </a:p>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Results are returned to the driver</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Some actions only store data from the RDD upon which the action is applied and convey it to the </a:t>
            </a:r>
            <a:r>
              <a:rPr lang="en-GB" altLang="fi-FI" sz="3200" dirty="0" smtClean="0">
                <a:latin typeface="GFS Neohellenic" charset="0"/>
              </a:rPr>
              <a:t>driver (e.g. print, collect, </a:t>
            </a:r>
            <a:r>
              <a:rPr lang="en-GB" altLang="fi-FI" sz="3200" dirty="0" err="1" smtClean="0">
                <a:latin typeface="GFS Neohellenic" charset="0"/>
              </a:rPr>
              <a:t>etc</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30715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2828B2E6-B5AE-4E79-B114-F67746CB97FF}" type="slidenum">
              <a:rPr lang="en-GB" altLang="fi-FI"/>
              <a:pPr/>
              <a:t>51</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Actions</a:t>
            </a:r>
          </a:p>
        </p:txBody>
      </p:sp>
      <p:sp>
        <p:nvSpPr>
          <p:cNvPr id="4915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9155" name="Group 3"/>
          <p:cNvGraphicFramePr>
            <a:graphicFrameLocks noGrp="1"/>
          </p:cNvGraphicFramePr>
          <p:nvPr>
            <p:extLst>
              <p:ext uri="{D42A27DB-BD31-4B8C-83A1-F6EECF244321}">
                <p14:modId xmlns:p14="http://schemas.microsoft.com/office/powerpoint/2010/main" val="1735428215"/>
              </p:ext>
            </p:extLst>
          </p:nvPr>
        </p:nvGraphicFramePr>
        <p:xfrm>
          <a:off x="963613" y="1825626"/>
          <a:ext cx="8129587" cy="4310574"/>
        </p:xfrm>
        <a:graphic>
          <a:graphicData uri="http://schemas.openxmlformats.org/drawingml/2006/table">
            <a:tbl>
              <a:tblPr/>
              <a:tblGrid>
                <a:gridCol w="4043362">
                  <a:extLst>
                    <a:ext uri="{9D8B030D-6E8A-4147-A177-3AD203B41FA5}">
                      <a16:colId xmlns="" xmlns:a16="http://schemas.microsoft.com/office/drawing/2014/main" val="1045487539"/>
                    </a:ext>
                  </a:extLst>
                </a:gridCol>
                <a:gridCol w="4086225">
                  <a:extLst>
                    <a:ext uri="{9D8B030D-6E8A-4147-A177-3AD203B41FA5}">
                      <a16:colId xmlns="" xmlns:a16="http://schemas.microsoft.com/office/drawing/2014/main" val="2888963591"/>
                    </a:ext>
                  </a:extLst>
                </a:gridCol>
              </a:tblGrid>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reduce()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takeOrdered</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3589683835"/>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collect()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saveAsTextFile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608698332"/>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count()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saveAsSequenceFile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76343044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first()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saveAsObjectFile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995259610"/>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take()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countByKey</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214837275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takeSample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forEach</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596112723"/>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saveToCassandra</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3769120573"/>
                  </a:ext>
                </a:extLst>
              </a:tr>
              <a:tr h="27604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672874294"/>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088437" cy="3928127"/>
          </a:xfrm>
          <a:prstGeom prst="rect">
            <a:avLst/>
          </a:prstGeom>
        </p:spPr>
        <p:txBody>
          <a:bodyPr wrap="square" rtlCol="0">
            <a:spAutoFit/>
          </a:bodyPr>
          <a:lstStyle/>
          <a:p>
            <a:pPr marL="285750" indent="-285750">
              <a:buFont typeface="Arial" panose="020B0604020202020204" pitchFamily="34" charset="0"/>
              <a:buChar char="•"/>
            </a:pPr>
            <a:r>
              <a:rPr lang="en-US" sz="2800" b="1" dirty="0">
                <a:latin typeface="GFS Neohellenic"/>
                <a:cs typeface="Arial"/>
              </a:rPr>
              <a:t>reduce(): </a:t>
            </a:r>
            <a:r>
              <a:rPr lang="en-US" sz="2800" dirty="0">
                <a:latin typeface="GFS Neohellenic"/>
                <a:cs typeface="Arial"/>
              </a:rPr>
              <a:t>Takes a function that operates on two elements of the type in your RDD and returns a new element of the same type. The function is applied on all elements.</a:t>
            </a: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pPr marL="285750" indent="-285750">
              <a:buFont typeface="Arial" panose="020B0604020202020204" pitchFamily="34" charset="0"/>
              <a:buChar char="•"/>
            </a:pPr>
            <a:r>
              <a:rPr lang="en-US" sz="2800" b="1" dirty="0">
                <a:latin typeface="GFS Neohellenic"/>
                <a:cs typeface="Arial"/>
              </a:rPr>
              <a:t>fold(): </a:t>
            </a:r>
            <a:r>
              <a:rPr lang="en-US" sz="2800" dirty="0">
                <a:latin typeface="GFS Neohellenic"/>
                <a:cs typeface="Arial"/>
              </a:rPr>
              <a:t>also takes a function with the same signature as needed for reduce(), but in addition takes a “zero value” </a:t>
            </a:r>
            <a:r>
              <a:rPr lang="en-US" sz="2800" dirty="0">
                <a:latin typeface="GFS Neohellenic"/>
              </a:rPr>
              <a:t>to be used for the initial call on each partition</a:t>
            </a:r>
            <a:r>
              <a:rPr lang="en-US" sz="2800" dirty="0" smtClean="0">
                <a:latin typeface="GFS Neohellenic"/>
              </a:rPr>
              <a:t>.</a:t>
            </a:r>
            <a:endParaRPr lang="en-US" dirty="0"/>
          </a:p>
        </p:txBody>
      </p:sp>
      <p:sp>
        <p:nvSpPr>
          <p:cNvPr id="32" name="Slide Number Placeholder 5"/>
          <p:cNvSpPr>
            <a:spLocks noGrp="1"/>
          </p:cNvSpPr>
          <p:nvPr>
            <p:ph type="sldNum" idx="12"/>
          </p:nvPr>
        </p:nvSpPr>
        <p:spPr/>
        <p:txBody>
          <a:bodyPr/>
          <a:lstStyle/>
          <a:p>
            <a:fld id="{2828B2E6-B5AE-4E79-B114-F67746CB97FF}" type="slidenum">
              <a:rPr lang="en-GB" altLang="fi-FI"/>
              <a:pPr/>
              <a:t>52</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3779537010"/>
              </p:ext>
            </p:extLst>
          </p:nvPr>
        </p:nvGraphicFramePr>
        <p:xfrm>
          <a:off x="971652" y="2825336"/>
          <a:ext cx="8716859" cy="764414"/>
        </p:xfrm>
        <a:graphic>
          <a:graphicData uri="http://schemas.openxmlformats.org/drawingml/2006/table">
            <a:tbl>
              <a:tblPr>
                <a:tableStyleId>{ED083AE6-46FA-4A59-8FB0-9F97EB10719F}</a:tableStyleId>
              </a:tblPr>
              <a:tblGrid>
                <a:gridCol w="4129215">
                  <a:extLst>
                    <a:ext uri="{9D8B030D-6E8A-4147-A177-3AD203B41FA5}">
                      <a16:colId xmlns="" xmlns:a16="http://schemas.microsoft.com/office/drawing/2014/main" val="1789608618"/>
                    </a:ext>
                  </a:extLst>
                </a:gridCol>
                <a:gridCol w="1666499">
                  <a:extLst>
                    <a:ext uri="{9D8B030D-6E8A-4147-A177-3AD203B41FA5}">
                      <a16:colId xmlns="" xmlns:a16="http://schemas.microsoft.com/office/drawing/2014/main" val="2885603990"/>
                    </a:ext>
                  </a:extLst>
                </a:gridCol>
                <a:gridCol w="2921145">
                  <a:extLst>
                    <a:ext uri="{9D8B030D-6E8A-4147-A177-3AD203B41FA5}">
                      <a16:colId xmlns="" xmlns:a16="http://schemas.microsoft.com/office/drawing/2014/main" val="3969193060"/>
                    </a:ext>
                  </a:extLst>
                </a:gridCol>
              </a:tblGrid>
              <a:tr h="248813">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77900581"/>
                  </a:ext>
                </a:extLst>
              </a:tr>
              <a:tr h="34591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rdd.reduce((x, y) =&gt; x + y)</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{1,2,3}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6</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29475396"/>
                  </a:ext>
                </a:extLst>
              </a:tr>
            </a:tbl>
          </a:graphicData>
        </a:graphic>
      </p:graphicFrame>
      <p:graphicFrame>
        <p:nvGraphicFramePr>
          <p:cNvPr id="5" name="Table 4"/>
          <p:cNvGraphicFramePr/>
          <p:nvPr>
            <p:extLst>
              <p:ext uri="{D42A27DB-BD31-4B8C-83A1-F6EECF244321}">
                <p14:modId xmlns:p14="http://schemas.microsoft.com/office/powerpoint/2010/main" val="821161695"/>
              </p:ext>
            </p:extLst>
          </p:nvPr>
        </p:nvGraphicFramePr>
        <p:xfrm>
          <a:off x="971652" y="5140324"/>
          <a:ext cx="8967934" cy="1746252"/>
        </p:xfrm>
        <a:graphic>
          <a:graphicData uri="http://schemas.openxmlformats.org/drawingml/2006/table">
            <a:tbl>
              <a:tblPr firstRow="1" bandRow="1">
                <a:tableStyleId>{2D5ABB26-0587-4C30-8999-92F81FD0307C}</a:tableStyleId>
              </a:tblPr>
              <a:tblGrid>
                <a:gridCol w="8967934">
                  <a:extLst>
                    <a:ext uri="{9D8B030D-6E8A-4147-A177-3AD203B41FA5}">
                      <a16:colId xmlns="" xmlns:a16="http://schemas.microsoft.com/office/drawing/2014/main" val="2411660617"/>
                    </a:ext>
                  </a:extLst>
                </a:gridCol>
              </a:tblGrid>
              <a:tr h="1746252">
                <a:tc>
                  <a:txBody>
                    <a:bodyPr/>
                    <a:lstStyle/>
                    <a:p>
                      <a:r>
                        <a:rPr lang="en-US" dirty="0">
                          <a:solidFill>
                            <a:srgbClr val="000000"/>
                          </a:solidFill>
                          <a:latin typeface="Hasklig"/>
                        </a:rPr>
                        <a:t>val rdd = </a:t>
                      </a:r>
                      <a:r>
                        <a:rPr lang="en-US" dirty="0" err="1" smtClean="0">
                          <a:solidFill>
                            <a:srgbClr val="000000"/>
                          </a:solidFill>
                          <a:latin typeface="Hasklig"/>
                        </a:rPr>
                        <a:t>sc.makeRDD</a:t>
                      </a:r>
                      <a:r>
                        <a:rPr lang="en-US" dirty="0" smtClean="0">
                          <a:solidFill>
                            <a:srgbClr val="000000"/>
                          </a:solidFill>
                          <a:latin typeface="Hasklig"/>
                        </a:rPr>
                        <a:t>(List(100, 800, 2200))</a:t>
                      </a:r>
                      <a:r>
                        <a:rPr lang="en-US" b="1" dirty="0">
                          <a:solidFill>
                            <a:srgbClr val="FF0000"/>
                          </a:solidFill>
                          <a:latin typeface="Courier New"/>
                        </a:rPr>
                        <a:t/>
                      </a:r>
                      <a:br>
                        <a:rPr lang="en-US" b="1" dirty="0">
                          <a:solidFill>
                            <a:srgbClr val="FF0000"/>
                          </a:solidFill>
                          <a:latin typeface="Courier New"/>
                        </a:rPr>
                      </a:br>
                      <a:r>
                        <a:rPr lang="en-US" dirty="0" err="1">
                          <a:solidFill>
                            <a:srgbClr val="000000"/>
                          </a:solidFill>
                          <a:latin typeface="Hasklig"/>
                        </a:rPr>
                        <a:t>val</a:t>
                      </a:r>
                      <a:r>
                        <a:rPr lang="en-US" dirty="0">
                          <a:solidFill>
                            <a:srgbClr val="000000"/>
                          </a:solidFill>
                          <a:latin typeface="Hasklig"/>
                        </a:rPr>
                        <a:t> </a:t>
                      </a:r>
                      <a:r>
                        <a:rPr lang="en-US" dirty="0" smtClean="0">
                          <a:solidFill>
                            <a:srgbClr val="000000"/>
                          </a:solidFill>
                          <a:latin typeface="Hasklig"/>
                        </a:rPr>
                        <a:t>min= 0</a:t>
                      </a:r>
                      <a:r>
                        <a:rPr lang="en-US" b="1" dirty="0">
                          <a:solidFill>
                            <a:srgbClr val="004080"/>
                          </a:solidFill>
                          <a:latin typeface="Courier New"/>
                        </a:rPr>
                        <a:t/>
                      </a:r>
                      <a:br>
                        <a:rPr lang="en-US" b="1" dirty="0">
                          <a:solidFill>
                            <a:srgbClr val="004080"/>
                          </a:solidFill>
                          <a:latin typeface="Courier New"/>
                        </a:rPr>
                      </a:br>
                      <a:r>
                        <a:rPr lang="en-US" dirty="0" err="1">
                          <a:solidFill>
                            <a:srgbClr val="000000"/>
                          </a:solidFill>
                          <a:latin typeface="Hasklig"/>
                        </a:rPr>
                        <a:t>val</a:t>
                      </a:r>
                      <a:r>
                        <a:rPr lang="en-US" dirty="0">
                          <a:solidFill>
                            <a:srgbClr val="000000"/>
                          </a:solidFill>
                          <a:latin typeface="Hasklig"/>
                        </a:rPr>
                        <a:t> </a:t>
                      </a:r>
                      <a:r>
                        <a:rPr lang="en-US" dirty="0" smtClean="0">
                          <a:solidFill>
                            <a:srgbClr val="000000"/>
                          </a:solidFill>
                          <a:latin typeface="Hasklig"/>
                        </a:rPr>
                        <a:t>max </a:t>
                      </a:r>
                      <a:r>
                        <a:rPr lang="en-US" dirty="0">
                          <a:solidFill>
                            <a:srgbClr val="000000"/>
                          </a:solidFill>
                          <a:latin typeface="Hasklig"/>
                        </a:rPr>
                        <a:t>= </a:t>
                      </a:r>
                      <a:r>
                        <a:rPr lang="en-US" dirty="0" err="1" smtClean="0">
                          <a:solidFill>
                            <a:srgbClr val="000000"/>
                          </a:solidFill>
                          <a:latin typeface="Hasklig"/>
                        </a:rPr>
                        <a:t>rdd.fold</a:t>
                      </a:r>
                      <a:r>
                        <a:rPr lang="en-US" dirty="0" smtClean="0">
                          <a:solidFill>
                            <a:srgbClr val="000000"/>
                          </a:solidFill>
                          <a:latin typeface="Hasklig"/>
                        </a:rPr>
                        <a:t>(min)((</a:t>
                      </a:r>
                      <a:r>
                        <a:rPr lang="en-US" dirty="0">
                          <a:solidFill>
                            <a:srgbClr val="000000"/>
                          </a:solidFill>
                          <a:latin typeface="Hasklig"/>
                        </a:rPr>
                        <a:t>a,b) =&gt; {</a:t>
                      </a:r>
                      <a:r>
                        <a:rPr lang="en-US" dirty="0" smtClean="0">
                          <a:solidFill>
                            <a:srgbClr val="000000"/>
                          </a:solidFill>
                          <a:latin typeface="Hasklig"/>
                        </a:rPr>
                        <a:t>if(a </a:t>
                      </a:r>
                      <a:r>
                        <a:rPr lang="en-US" dirty="0">
                          <a:solidFill>
                            <a:srgbClr val="000000"/>
                          </a:solidFill>
                          <a:latin typeface="Hasklig"/>
                        </a:rPr>
                        <a:t>&lt; </a:t>
                      </a:r>
                      <a:r>
                        <a:rPr lang="en-US" dirty="0" smtClean="0">
                          <a:solidFill>
                            <a:srgbClr val="000000"/>
                          </a:solidFill>
                          <a:latin typeface="Hasklig"/>
                        </a:rPr>
                        <a:t>b) </a:t>
                      </a:r>
                      <a:r>
                        <a:rPr lang="en-US" dirty="0">
                          <a:solidFill>
                            <a:srgbClr val="000000"/>
                          </a:solidFill>
                          <a:latin typeface="Hasklig"/>
                        </a:rPr>
                        <a:t>b else a})</a:t>
                      </a:r>
                    </a:p>
                    <a:p>
                      <a:r>
                        <a:rPr lang="en-US" dirty="0" err="1">
                          <a:solidFill>
                            <a:srgbClr val="000000"/>
                          </a:solidFill>
                          <a:latin typeface="Hasklig"/>
                        </a:rPr>
                        <a:t>println</a:t>
                      </a:r>
                      <a:r>
                        <a:rPr lang="en-US" dirty="0" smtClean="0">
                          <a:solidFill>
                            <a:srgbClr val="000000"/>
                          </a:solidFill>
                          <a:latin typeface="Hasklig"/>
                        </a:rPr>
                        <a:t>("max number is </a:t>
                      </a:r>
                      <a:r>
                        <a:rPr lang="en-US" dirty="0">
                          <a:solidFill>
                            <a:srgbClr val="000000"/>
                          </a:solidFill>
                          <a:latin typeface="Hasklig"/>
                        </a:rPr>
                        <a:t>" + </a:t>
                      </a:r>
                      <a:r>
                        <a:rPr lang="en-US" dirty="0" smtClean="0">
                          <a:solidFill>
                            <a:srgbClr val="000000"/>
                          </a:solidFill>
                          <a:latin typeface="Hasklig"/>
                        </a:rPr>
                        <a:t>max)</a:t>
                      </a:r>
                      <a:r>
                        <a:rPr lang="en-US" b="1" dirty="0">
                          <a:latin typeface="Courier New"/>
                        </a:rPr>
                        <a:t/>
                      </a:r>
                      <a:br>
                        <a:rPr lang="en-US" b="1" dirty="0">
                          <a:latin typeface="Courier New"/>
                        </a:rPr>
                      </a:br>
                      <a:r>
                        <a:rPr lang="en-US" dirty="0">
                          <a:solidFill>
                            <a:srgbClr val="000000"/>
                          </a:solidFill>
                          <a:latin typeface="Hasklig"/>
                        </a:rPr>
                        <a:t>Output: </a:t>
                      </a:r>
                      <a:r>
                        <a:rPr lang="en-US" dirty="0" smtClean="0">
                          <a:solidFill>
                            <a:srgbClr val="000000"/>
                          </a:solidFill>
                          <a:latin typeface="Hasklig"/>
                        </a:rPr>
                        <a:t>max number is 2200</a:t>
                      </a:r>
                      <a:endParaRPr lang="en-US" dirty="0">
                        <a:solidFill>
                          <a:srgbClr val="000000"/>
                        </a:solidFill>
                        <a:latin typeface="Hasklig"/>
                      </a:endParaRPr>
                    </a:p>
                  </a:txBody>
                  <a:tcPr>
                    <a:noFill/>
                  </a:tcPr>
                </a:tc>
                <a:extLst>
                  <a:ext uri="{0D108BD9-81ED-4DB2-BD59-A6C34878D82A}">
                    <a16:rowId xmlns="" xmlns:a16="http://schemas.microsoft.com/office/drawing/2014/main" val="3961938700"/>
                  </a:ext>
                </a:extLst>
              </a:tr>
            </a:tbl>
          </a:graphicData>
        </a:graphic>
      </p:graphicFrame>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36328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111484" cy="6447150"/>
          </a:xfrm>
          <a:prstGeom prst="rect">
            <a:avLst/>
          </a:prstGeom>
        </p:spPr>
        <p:txBody>
          <a:bodyPr wrap="square" rtlCol="0" anchor="t">
            <a:spAutoFit/>
          </a:bodyPr>
          <a:lstStyle/>
          <a:p>
            <a:pPr marL="285750" indent="-285750">
              <a:buFont typeface="Arial" panose="020B0604020202020204" pitchFamily="34" charset="0"/>
              <a:buChar char="•"/>
            </a:pPr>
            <a:r>
              <a:rPr lang="en-US" sz="2800" b="1" dirty="0">
                <a:latin typeface="GFS Neohellenic"/>
                <a:cs typeface="Arial"/>
              </a:rPr>
              <a:t>collect():</a:t>
            </a:r>
            <a:r>
              <a:rPr lang="en-US" sz="2800" dirty="0">
                <a:latin typeface="GFS Neohellenic"/>
                <a:cs typeface="Arial"/>
              </a:rPr>
              <a:t> returns the entire RDD’s contents (commonly used in unit tests where the entire contents of the RDD are expected to fit in memory). The restriction here is that all of your data must fit on a single machine, as it all needs to be copied to the driver.</a:t>
            </a:r>
          </a:p>
          <a:p>
            <a:pPr marL="285750" indent="-285750">
              <a:buFont typeface="Arial" panose="020B0604020202020204" pitchFamily="34" charset="0"/>
              <a:buChar char="•"/>
            </a:pPr>
            <a:r>
              <a:rPr lang="en-US" sz="2800" b="1" dirty="0" smtClean="0">
                <a:latin typeface="GFS Neohellenic"/>
                <a:cs typeface="Arial"/>
              </a:rPr>
              <a:t>take():</a:t>
            </a:r>
            <a:r>
              <a:rPr lang="en-US" sz="2800" dirty="0" smtClean="0">
                <a:latin typeface="GFS Neohellenic"/>
                <a:cs typeface="Arial"/>
              </a:rPr>
              <a:t> returns n elements from the RDD and tries to minimize the number of partitions it accesses. No expected order</a:t>
            </a:r>
            <a:endParaRPr lang="en-US" sz="2800" dirty="0" smtClean="0">
              <a:latin typeface="Arial"/>
              <a:cs typeface="Arial"/>
            </a:endParaRPr>
          </a:p>
          <a:p>
            <a:pPr marL="285750" indent="-285750">
              <a:buFont typeface="Arial" panose="020B0604020202020204" pitchFamily="34" charset="0"/>
              <a:buChar char="•"/>
            </a:pPr>
            <a:r>
              <a:rPr lang="en-US" sz="2800" b="1" dirty="0" smtClean="0">
                <a:latin typeface="GFS Neohellenic"/>
                <a:cs typeface="Arial"/>
              </a:rPr>
              <a:t>count</a:t>
            </a:r>
            <a:r>
              <a:rPr lang="en-US" sz="2800" b="1" dirty="0">
                <a:latin typeface="GFS Neohellenic"/>
                <a:cs typeface="Arial"/>
              </a:rPr>
              <a:t>():</a:t>
            </a:r>
            <a:r>
              <a:rPr lang="en-US" sz="2800" dirty="0">
                <a:latin typeface="GFS Neohellenic"/>
                <a:cs typeface="Arial"/>
              </a:rPr>
              <a:t> returns the number of elements</a:t>
            </a:r>
            <a:endParaRPr lang="en-US" sz="2800" dirty="0">
              <a:latin typeface="Arial"/>
              <a:cs typeface="Arial"/>
            </a:endParaRPr>
          </a:p>
          <a:p>
            <a:pPr marL="285750" indent="-285750">
              <a:buFont typeface="Arial" panose="020B0604020202020204" pitchFamily="34" charset="0"/>
              <a:buChar char="•"/>
            </a:pPr>
            <a:endParaRPr lang="en-US" sz="2800" dirty="0">
              <a:latin typeface="Arial"/>
              <a:cs typeface="Arial"/>
            </a:endParaRP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endParaRPr lang="en-US" dirty="0">
              <a:cs typeface="Arial"/>
            </a:endParaRPr>
          </a:p>
          <a:p>
            <a:endParaRPr lang="en-US" dirty="0">
              <a:cs typeface="Arial"/>
            </a:endParaRPr>
          </a:p>
          <a:p>
            <a:endParaRPr lang="en-US" sz="2800" b="1" dirty="0">
              <a:latin typeface="GFS Neohellenic"/>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53</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4036483074"/>
              </p:ext>
            </p:extLst>
          </p:nvPr>
        </p:nvGraphicFramePr>
        <p:xfrm>
          <a:off x="609664" y="5200650"/>
          <a:ext cx="9101896" cy="1528828"/>
        </p:xfrm>
        <a:graphic>
          <a:graphicData uri="http://schemas.openxmlformats.org/drawingml/2006/table">
            <a:tbl>
              <a:tblPr>
                <a:tableStyleId>{ED083AE6-46FA-4A59-8FB0-9F97EB10719F}</a:tableStyleId>
              </a:tblPr>
              <a:tblGrid>
                <a:gridCol w="3440048">
                  <a:extLst>
                    <a:ext uri="{9D8B030D-6E8A-4147-A177-3AD203B41FA5}">
                      <a16:colId xmlns="" xmlns:a16="http://schemas.microsoft.com/office/drawing/2014/main" val="1789608618"/>
                    </a:ext>
                  </a:extLst>
                </a:gridCol>
                <a:gridCol w="2611671">
                  <a:extLst>
                    <a:ext uri="{9D8B030D-6E8A-4147-A177-3AD203B41FA5}">
                      <a16:colId xmlns="" xmlns:a16="http://schemas.microsoft.com/office/drawing/2014/main" val="2885603990"/>
                    </a:ext>
                  </a:extLst>
                </a:gridCol>
                <a:gridCol w="3050177">
                  <a:extLst>
                    <a:ext uri="{9D8B030D-6E8A-4147-A177-3AD203B41FA5}">
                      <a16:colId xmlns="" xmlns:a16="http://schemas.microsoft.com/office/drawing/2014/main"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Hasklig"/>
                        </a:rPr>
                        <a:t>Example</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77900581"/>
                  </a:ext>
                </a:extLst>
              </a:tr>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rdd.collect()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{1,2,3}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{1,2,3}</a:t>
                      </a:r>
                    </a:p>
                  </a:txBody>
                  <a:tcPr horzOverflow="overflow"/>
                </a:tc>
                <a:extLst>
                  <a:ext uri="{0D108BD9-81ED-4DB2-BD59-A6C34878D82A}">
                    <a16:rowId xmlns="" xmlns:a16="http://schemas.microsoft.com/office/drawing/2014/main" val="29475396"/>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rdd.take(2)</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{1,2,3,4}</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{1,3}</a:t>
                      </a:r>
                    </a:p>
                  </a:txBody>
                  <a:tcPr horzOverflow="overflow"/>
                </a:tc>
                <a:extLst>
                  <a:ext uri="{0D108BD9-81ED-4DB2-BD59-A6C34878D82A}">
                    <a16:rowId xmlns="" xmlns:a16="http://schemas.microsoft.com/office/drawing/2014/main" val="837667175"/>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rdd.count()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{1,2,3,3}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4</a:t>
                      </a:r>
                    </a:p>
                  </a:txBody>
                  <a:tcPr horzOverflow="overflow"/>
                </a:tc>
                <a:extLst>
                  <a:ext uri="{0D108BD9-81ED-4DB2-BD59-A6C34878D82A}">
                    <a16:rowId xmlns="" xmlns:a16="http://schemas.microsoft.com/office/drawing/2014/main" val="1620644225"/>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673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306741" cy="893834"/>
          </a:xfrm>
          <a:prstGeom prst="rect">
            <a:avLst/>
          </a:prstGeom>
        </p:spPr>
        <p:txBody>
          <a:bodyPr rtlCol="0" anchor="t">
            <a:spAutoFit/>
          </a:bodyPr>
          <a:lstStyle/>
          <a:p>
            <a:pPr marL="285750" indent="-285750">
              <a:buFont typeface="Arial" panose="020B0604020202020204" pitchFamily="34" charset="0"/>
              <a:buChar char="•"/>
            </a:pPr>
            <a:r>
              <a:rPr lang="en-US" sz="2800" b="1" dirty="0" err="1"/>
              <a:t>foreach</a:t>
            </a:r>
            <a:r>
              <a:rPr lang="en-US" sz="2800" b="1" dirty="0"/>
              <a:t>(</a:t>
            </a:r>
            <a:r>
              <a:rPr lang="en-US" sz="2800" b="1" dirty="0" err="1"/>
              <a:t>func</a:t>
            </a:r>
            <a:r>
              <a:rPr lang="en-US" sz="2800" b="1" dirty="0"/>
              <a:t>):</a:t>
            </a:r>
            <a:r>
              <a:rPr lang="en-US" sz="2800" dirty="0"/>
              <a:t> Apply the provided function to each element of the RDD</a:t>
            </a:r>
            <a:r>
              <a:rPr lang="en-US" sz="2800" dirty="0" smtClean="0"/>
              <a:t>.</a:t>
            </a:r>
            <a:endParaRPr lang="en-US" sz="28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54</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2858575961"/>
              </p:ext>
            </p:extLst>
          </p:nvPr>
        </p:nvGraphicFramePr>
        <p:xfrm>
          <a:off x="606279" y="2199227"/>
          <a:ext cx="8967934" cy="1528828"/>
        </p:xfrm>
        <a:graphic>
          <a:graphicData uri="http://schemas.openxmlformats.org/drawingml/2006/table">
            <a:tbl>
              <a:tblPr>
                <a:tableStyleId>{ED083AE6-46FA-4A59-8FB0-9F97EB10719F}</a:tableStyleId>
              </a:tblPr>
              <a:tblGrid>
                <a:gridCol w="5345048">
                  <a:extLst>
                    <a:ext uri="{9D8B030D-6E8A-4147-A177-3AD203B41FA5}">
                      <a16:colId xmlns="" xmlns:a16="http://schemas.microsoft.com/office/drawing/2014/main" val="1789608618"/>
                    </a:ext>
                  </a:extLst>
                </a:gridCol>
                <a:gridCol w="1752600">
                  <a:extLst>
                    <a:ext uri="{9D8B030D-6E8A-4147-A177-3AD203B41FA5}">
                      <a16:colId xmlns="" xmlns:a16="http://schemas.microsoft.com/office/drawing/2014/main" val="2885603990"/>
                    </a:ext>
                  </a:extLst>
                </a:gridCol>
                <a:gridCol w="1870286">
                  <a:extLst>
                    <a:ext uri="{9D8B030D-6E8A-4147-A177-3AD203B41FA5}">
                      <a16:colId xmlns="" xmlns:a16="http://schemas.microsoft.com/office/drawing/2014/main"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Hasklig"/>
                        </a:rPr>
                        <a:t>Example</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 xmlns:a16="http://schemas.microsoft.com/office/drawing/2014/main" val="77900581"/>
                  </a:ext>
                </a:extLst>
              </a:tr>
              <a:tr h="114662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val</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 rdd1 = </a:t>
                      </a:r>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sc.parallelize</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(List(1, 2, 3, 3))</a:t>
                      </a:r>
                      <a:endParaRPr lang="en-US" b="0" dirty="0" smtClean="0">
                        <a:effectLst/>
                      </a:endParaRPr>
                    </a:p>
                    <a:p>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rdd.foreach</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(a=&gt;print (a))</a:t>
                      </a:r>
                      <a:endParaRPr kumimoji="0" lang="en-US" altLang="fi-FI" sz="1800" b="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{1,2,3,3}</a:t>
                      </a:r>
                      <a:endParaRPr lang="en-US" b="0" dirty="0" smtClean="0">
                        <a:effectLst/>
                      </a:endParaRPr>
                    </a:p>
                  </a:txBody>
                  <a:tcPr horzOverflow="overflow"/>
                </a:tc>
                <a:tc>
                  <a:txBody>
                    <a:bodyPr/>
                    <a:lstStyle/>
                    <a:p>
                      <a:pPr rtl="0"/>
                      <a:r>
                        <a:rPr lang="en-US" sz="1800" b="0" i="0" u="none" strike="noStrike" kern="1200" dirty="0" smtClean="0">
                          <a:solidFill>
                            <a:schemeClr val="tx1"/>
                          </a:solidFill>
                          <a:effectLst/>
                          <a:latin typeface="+mn-lt"/>
                          <a:ea typeface="+mn-ea"/>
                          <a:cs typeface="+mn-cs"/>
                        </a:rPr>
                        <a:t>{1,3,2,3}</a:t>
                      </a:r>
                      <a:endParaRPr lang="en-US" b="0" dirty="0" smtClean="0">
                        <a:effectLst/>
                      </a:endParaRPr>
                    </a:p>
                  </a:txBody>
                  <a:tcPr horzOverflow="overflow"/>
                </a:tc>
                <a:extLst>
                  <a:ext uri="{0D108BD9-81ED-4DB2-BD59-A6C34878D82A}">
                    <a16:rowId xmlns="" xmlns:a16="http://schemas.microsoft.com/office/drawing/2014/main" val="29475396"/>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11191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757071"/>
          </a:xfrm>
          <a:prstGeom prst="rect">
            <a:avLst/>
          </a:prstGeom>
        </p:spPr>
        <p:txBody>
          <a:bodyPr wrap="square" rtlCol="0" anchor="t">
            <a:spAutoFit/>
          </a:bodyPr>
          <a:lstStyle/>
          <a:p>
            <a:pPr marL="0" indent="0">
              <a:spcBef>
                <a:spcPts val="463"/>
              </a:spcBef>
              <a:spcAft>
                <a:spcPts val="0"/>
              </a:spcAft>
              <a:buClr>
                <a:schemeClr val="dk1"/>
              </a:buClr>
              <a:buSzPct val="25000"/>
            </a:pPr>
            <a:endParaRPr lang="en-US" sz="2800" b="1" dirty="0" smtClean="0">
              <a:solidFill>
                <a:schemeClr val="dk1"/>
              </a:solidFill>
              <a:latin typeface="Arial"/>
              <a:ea typeface="Arial"/>
              <a:cs typeface="Arial"/>
              <a:sym typeface="Arial"/>
            </a:endParaRPr>
          </a:p>
          <a:p>
            <a:pPr marL="0" indent="0">
              <a:spcBef>
                <a:spcPts val="463"/>
              </a:spcBef>
              <a:spcAft>
                <a:spcPts val="0"/>
              </a:spcAft>
              <a:buClr>
                <a:schemeClr val="dk1"/>
              </a:buClr>
              <a:buSzPct val="25000"/>
            </a:pPr>
            <a:r>
              <a:rPr lang="en-US" sz="2800" b="1" dirty="0" err="1" smtClean="0">
                <a:solidFill>
                  <a:schemeClr val="dk1"/>
                </a:solidFill>
                <a:latin typeface="Arial"/>
                <a:ea typeface="Arial"/>
                <a:cs typeface="Arial"/>
                <a:sym typeface="Arial"/>
              </a:rPr>
              <a:t>countByKey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Count the number of elements for each key. Returns a </a:t>
            </a:r>
            <a:r>
              <a:rPr lang="en-US" sz="2800" dirty="0" err="1">
                <a:solidFill>
                  <a:schemeClr val="dk1"/>
                </a:solidFill>
                <a:latin typeface="Arial"/>
                <a:ea typeface="Arial"/>
                <a:cs typeface="Arial"/>
                <a:sym typeface="Arial"/>
              </a:rPr>
              <a:t>hashmap</a:t>
            </a:r>
            <a:r>
              <a:rPr lang="en-US" sz="2800" dirty="0">
                <a:solidFill>
                  <a:schemeClr val="dk1"/>
                </a:solidFill>
                <a:latin typeface="Arial"/>
                <a:ea typeface="Arial"/>
                <a:cs typeface="Arial"/>
                <a:sym typeface="Arial"/>
              </a:rPr>
              <a:t> of (K, </a:t>
            </a:r>
            <a:r>
              <a:rPr lang="en-US" sz="2800" dirty="0" err="1">
                <a:solidFill>
                  <a:schemeClr val="dk1"/>
                </a:solidFill>
                <a:latin typeface="Arial"/>
                <a:ea typeface="Arial"/>
                <a:cs typeface="Arial"/>
                <a:sym typeface="Arial"/>
              </a:rPr>
              <a:t>Int</a:t>
            </a:r>
            <a:r>
              <a:rPr lang="en-US" sz="2800" dirty="0">
                <a:solidFill>
                  <a:schemeClr val="dk1"/>
                </a:solidFill>
                <a:latin typeface="Arial"/>
                <a:ea typeface="Arial"/>
                <a:cs typeface="Arial"/>
                <a:sym typeface="Arial"/>
              </a:rPr>
              <a:t>) pairs with the count of each key.</a:t>
            </a:r>
          </a:p>
          <a:p>
            <a:pPr marL="0" indent="0">
              <a:spcBef>
                <a:spcPts val="463"/>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lookup(key</a:t>
            </a:r>
            <a:r>
              <a:rPr lang="en-US" sz="2800" b="1" dirty="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Return all values associated with the provided key.</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55</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Actions on Pairs</a:t>
            </a:r>
            <a:endParaRPr lang="en-GB" altLang="fi-FI" dirty="0">
              <a:solidFill>
                <a:srgbClr val="CC0000"/>
              </a:solidFill>
              <a:latin typeface="GFS Neohellenic" charset="0"/>
            </a:endParaRPr>
          </a:p>
        </p:txBody>
      </p:sp>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graphicFrame>
        <p:nvGraphicFramePr>
          <p:cNvPr id="10" name="Shape 593"/>
          <p:cNvGraphicFramePr/>
          <p:nvPr>
            <p:extLst>
              <p:ext uri="{D42A27DB-BD31-4B8C-83A1-F6EECF244321}">
                <p14:modId xmlns:p14="http://schemas.microsoft.com/office/powerpoint/2010/main" val="814348721"/>
              </p:ext>
            </p:extLst>
          </p:nvPr>
        </p:nvGraphicFramePr>
        <p:xfrm>
          <a:off x="696911" y="3075063"/>
          <a:ext cx="8877301" cy="788266"/>
        </p:xfrm>
        <a:graphic>
          <a:graphicData uri="http://schemas.openxmlformats.org/drawingml/2006/table">
            <a:tbl>
              <a:tblPr>
                <a:noFill/>
              </a:tblPr>
              <a:tblGrid>
                <a:gridCol w="3025898"/>
                <a:gridCol w="2917703"/>
                <a:gridCol w="2933700"/>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rdd.countByKey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{(1,1),(3,2)}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12" name="Shape 595"/>
          <p:cNvGraphicFramePr/>
          <p:nvPr>
            <p:extLst>
              <p:ext uri="{D42A27DB-BD31-4B8C-83A1-F6EECF244321}">
                <p14:modId xmlns:p14="http://schemas.microsoft.com/office/powerpoint/2010/main" val="696967468"/>
              </p:ext>
            </p:extLst>
          </p:nvPr>
        </p:nvGraphicFramePr>
        <p:xfrm>
          <a:off x="696910" y="5474695"/>
          <a:ext cx="8877301" cy="362542"/>
        </p:xfrm>
        <a:graphic>
          <a:graphicData uri="http://schemas.openxmlformats.org/drawingml/2006/table">
            <a:tbl>
              <a:tblPr>
                <a:noFill/>
              </a:tblPr>
              <a:tblGrid>
                <a:gridCol w="3025898"/>
                <a:gridCol w="2993904"/>
                <a:gridCol w="2857499"/>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rdd.lookup</a:t>
                      </a:r>
                      <a:r>
                        <a:rPr lang="en-US" sz="1800" b="1" i="0" u="none" strike="noStrike" dirty="0">
                          <a:solidFill>
                            <a:srgbClr val="000000"/>
                          </a:solidFill>
                          <a:latin typeface="Courier New"/>
                          <a:ea typeface="Courier New"/>
                          <a:cs typeface="Courier New"/>
                          <a:sym typeface="Courier New"/>
                        </a:rPr>
                        <a:t>(3)</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[4, 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489356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94356E-4FB1-4C3D-92EF-9ACA1FB3A052}" type="slidenum">
              <a:rPr lang="en-GB" altLang="fi-FI"/>
              <a:pPr/>
              <a:t>56</a:t>
            </a:fld>
            <a:endParaRPr lang="en-GB" altLang="fi-FI"/>
          </a:p>
        </p:txBody>
      </p:sp>
      <p:sp>
        <p:nvSpPr>
          <p:cNvPr id="563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sp>
        <p:nvSpPr>
          <p:cNvPr id="56322" name="Text Box 2"/>
          <p:cNvSpPr txBox="1">
            <a:spLocks noChangeArrowheads="1"/>
          </p:cNvSpPr>
          <p:nvPr/>
        </p:nvSpPr>
        <p:spPr bwMode="auto">
          <a:xfrm>
            <a:off x="627063" y="1504950"/>
            <a:ext cx="4589462"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Redistributes data among partitions</a:t>
            </a:r>
          </a:p>
          <a:p>
            <a:pPr>
              <a:lnSpc>
                <a:spcPct val="69000"/>
              </a:lnSpc>
              <a:spcBef>
                <a:spcPts val="1425"/>
              </a:spcBef>
              <a:buSzPct val="45000"/>
              <a:buFont typeface="Wingdings" panose="05000000000000000000" pitchFamily="2" charset="2"/>
              <a:buNone/>
            </a:pPr>
            <a:r>
              <a:rPr lang="en-GB" altLang="fi-FI" sz="2800" dirty="0" smtClean="0">
                <a:solidFill>
                  <a:schemeClr val="tx1"/>
                </a:solidFill>
                <a:latin typeface="GFS Neohellenic" charset="0"/>
              </a:rPr>
              <a:t>Sort-Based Partitioning by default</a:t>
            </a:r>
            <a:endParaRPr lang="en-GB" altLang="fi-FI" sz="2800" dirty="0">
              <a:solidFill>
                <a:schemeClr val="tx1"/>
              </a:solidFill>
              <a:latin typeface="GFS Neohellenic" charset="0"/>
            </a:endParaRPr>
          </a:p>
          <a:p>
            <a:pPr>
              <a:lnSpc>
                <a:spcPct val="69000"/>
              </a:lnSpc>
              <a:spcBef>
                <a:spcPts val="1425"/>
              </a:spcBef>
              <a:buSzPct val="45000"/>
              <a:buFont typeface="Wingdings" panose="05000000000000000000" pitchFamily="2" charset="2"/>
              <a:buNone/>
            </a:pPr>
            <a:r>
              <a:rPr lang="en-GB" altLang="fi-FI" sz="2800" dirty="0">
                <a:latin typeface="GFS Neohellenic" charset="0"/>
              </a:rPr>
              <a:t>Optimizations: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Avoided when possible, if data is already properly partitioned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Partial aggregation reduces data </a:t>
            </a:r>
            <a:r>
              <a:rPr lang="en-GB" altLang="fi-FI" sz="2400" dirty="0" smtClean="0">
                <a:latin typeface="GFS Neohellenic" charset="0"/>
              </a:rPr>
              <a:t>movement</a:t>
            </a:r>
          </a:p>
          <a:p>
            <a:pPr marL="539750" lvl="1" indent="0">
              <a:lnSpc>
                <a:spcPct val="69000"/>
              </a:lnSpc>
              <a:spcBef>
                <a:spcPts val="1138"/>
              </a:spcBef>
              <a:buSzPct val="75000"/>
            </a:pPr>
            <a:r>
              <a:rPr lang="en-US" altLang="fi-FI" sz="2400" dirty="0">
                <a:latin typeface="GFS Neohellenic" charset="0"/>
              </a:rPr>
              <a:t>Operations that trigger shuffle event:</a:t>
            </a:r>
          </a:p>
          <a:p>
            <a:pPr lvl="1">
              <a:lnSpc>
                <a:spcPct val="69000"/>
              </a:lnSpc>
              <a:spcBef>
                <a:spcPts val="1138"/>
              </a:spcBef>
              <a:buSzPct val="75000"/>
              <a:buFont typeface="Symbol" panose="05050102010706020507" pitchFamily="18" charset="2"/>
              <a:buChar char=""/>
            </a:pPr>
            <a:r>
              <a:rPr lang="en-US" altLang="fi-FI" sz="2400" dirty="0">
                <a:latin typeface="GFS Neohellenic" charset="0"/>
              </a:rPr>
              <a:t>repartition, </a:t>
            </a:r>
            <a:r>
              <a:rPr lang="en-US" altLang="fi-FI" sz="2400" dirty="0" err="1">
                <a:latin typeface="GFS Neohellenic" charset="0"/>
              </a:rPr>
              <a:t>reduceByKey</a:t>
            </a:r>
            <a:r>
              <a:rPr lang="en-US" altLang="fi-FI" sz="2400" dirty="0">
                <a:latin typeface="GFS Neohellenic" charset="0"/>
              </a:rPr>
              <a:t>, </a:t>
            </a:r>
            <a:r>
              <a:rPr lang="en-US" altLang="fi-FI" sz="2400" dirty="0" err="1">
                <a:latin typeface="GFS Neohellenic" charset="0"/>
              </a:rPr>
              <a:t>combineByKey</a:t>
            </a:r>
            <a:r>
              <a:rPr lang="en-US" altLang="fi-FI" sz="2400" dirty="0">
                <a:latin typeface="GFS Neohellenic" charset="0"/>
              </a:rPr>
              <a:t>, </a:t>
            </a:r>
            <a:r>
              <a:rPr lang="en-US" altLang="fi-FI" sz="2400" dirty="0" err="1">
                <a:latin typeface="GFS Neohellenic" charset="0"/>
              </a:rPr>
              <a:t>groupBy</a:t>
            </a:r>
            <a:r>
              <a:rPr lang="en-US" altLang="fi-FI" sz="2400" dirty="0">
                <a:latin typeface="GFS Neohellenic" charset="0"/>
              </a:rPr>
              <a:t>, </a:t>
            </a:r>
            <a:r>
              <a:rPr lang="en-US" altLang="fi-FI" sz="2400" dirty="0" err="1">
                <a:latin typeface="GFS Neohellenic" charset="0"/>
              </a:rPr>
              <a:t>cogroup</a:t>
            </a:r>
            <a:r>
              <a:rPr lang="en-US" altLang="fi-FI" sz="2400" dirty="0">
                <a:latin typeface="GFS Neohellenic" charset="0"/>
              </a:rPr>
              <a:t>, join </a:t>
            </a:r>
          </a:p>
          <a:p>
            <a:pPr lvl="1">
              <a:lnSpc>
                <a:spcPct val="69000"/>
              </a:lnSpc>
              <a:spcBef>
                <a:spcPts val="1138"/>
              </a:spcBef>
              <a:buSzPct val="75000"/>
              <a:buFont typeface="Symbol" panose="05050102010706020507" pitchFamily="18" charset="2"/>
              <a:buChar char=""/>
            </a:pPr>
            <a:endParaRPr lang="en-GB" altLang="fi-FI" sz="2400" dirty="0">
              <a:latin typeface="GFS Neohellenic" charset="0"/>
            </a:endParaRPr>
          </a:p>
        </p:txBody>
      </p:sp>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795338"/>
            <a:ext cx="4286250" cy="594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1892731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A8E34E41-FD1F-4797-A87E-F8DC9535A754}" type="slidenum">
              <a:rPr lang="en-GB" altLang="fi-FI"/>
              <a:pPr/>
              <a:t>57</a:t>
            </a:fld>
            <a:endParaRPr lang="en-GB" altLang="fi-FI"/>
          </a:p>
        </p:txBody>
      </p:sp>
      <p:sp>
        <p:nvSpPr>
          <p:cNvPr id="583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88" y="1481138"/>
            <a:ext cx="6638925" cy="449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Text Box 3"/>
          <p:cNvSpPr txBox="1">
            <a:spLocks noChangeArrowheads="1"/>
          </p:cNvSpPr>
          <p:nvPr/>
        </p:nvSpPr>
        <p:spPr bwMode="auto">
          <a:xfrm>
            <a:off x="3059112" y="59848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dirty="0">
                <a:latin typeface="GFS Neohellenic" charset="0"/>
              </a:rPr>
              <a:t>Diagram from Spark Shuffle Introduction</a:t>
            </a:r>
          </a:p>
        </p:txBody>
      </p:sp>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924583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58</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Why Shuffle is expensive</a:t>
            </a:r>
          </a:p>
        </p:txBody>
      </p:sp>
      <p:sp>
        <p:nvSpPr>
          <p:cNvPr id="59394"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b="1" dirty="0">
                <a:latin typeface="GFS Neohellenic" charset="0"/>
              </a:rPr>
              <a:t>During shuffle data no longer stays in memory</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Shuffling involves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partition</a:t>
            </a:r>
            <a:r>
              <a:rPr lang="en-GB" altLang="fi-FI" sz="3200" dirty="0">
                <a:latin typeface="GFS Neohellenic" charset="0"/>
              </a:rPr>
              <a:t> which might involve very expensive data sorting works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Serialization/Deserialization</a:t>
            </a:r>
            <a:r>
              <a:rPr lang="en-GB" altLang="fi-FI" sz="3200" dirty="0">
                <a:latin typeface="GFS Neohellenic" charset="0"/>
              </a:rPr>
              <a:t> to transfer data through the network or across processes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compression </a:t>
            </a:r>
            <a:r>
              <a:rPr lang="en-GB" altLang="fi-FI" sz="3200" dirty="0">
                <a:latin typeface="GFS Neohellenic" charset="0"/>
              </a:rPr>
              <a:t>to reduce IO</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increases CPU usage though</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Disk IO </a:t>
            </a:r>
            <a:r>
              <a:rPr lang="en-GB" altLang="fi-FI" sz="3200" dirty="0">
                <a:latin typeface="GFS Neohellenic" charset="0"/>
              </a:rPr>
              <a:t>multiple times on one single data block</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2237021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0204876-C545-4388-9A12-A63C064AAE18}" type="slidenum">
              <a:rPr lang="en-GB" altLang="fi-FI"/>
              <a:pPr/>
              <a:t>59</a:t>
            </a:fld>
            <a:endParaRPr lang="en-GB" altLang="fi-FI"/>
          </a:p>
        </p:txBody>
      </p:sp>
      <p:sp>
        <p:nvSpPr>
          <p:cNvPr id="512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rdd.cache</a:t>
            </a:r>
            <a:r>
              <a:rPr lang="en-GB" altLang="fi-FI" dirty="0">
                <a:solidFill>
                  <a:srgbClr val="CC0000"/>
                </a:solidFill>
                <a:latin typeface="GFS Neohellenic" charset="0"/>
              </a:rPr>
              <a:t>()</a:t>
            </a:r>
          </a:p>
        </p:txBody>
      </p:sp>
      <p:sp>
        <p:nvSpPr>
          <p:cNvPr id="51202" name="Rectangle 2"/>
          <p:cNvSpPr>
            <a:spLocks noGrp="1" noChangeArrowheads="1"/>
          </p:cNvSpPr>
          <p:nvPr>
            <p:ph type="body" idx="1"/>
          </p:nvPr>
        </p:nvSpPr>
        <p:spPr>
          <a:xfrm>
            <a:off x="503238" y="1552575"/>
            <a:ext cx="4068762"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If we need the results of an RDD many times, </a:t>
            </a:r>
            <a:r>
              <a:rPr lang="en-GB" altLang="fi-FI" sz="3000" b="1" dirty="0">
                <a:latin typeface="GFS Neohellenic" charset="0"/>
              </a:rPr>
              <a:t>it is best to cache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RDD partitions are loaded into the memory of the nodes that hold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avoids re-computation of the entire lineage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in case of node failure compute the lineage again</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2147888"/>
            <a:ext cx="6342063" cy="4530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Text Box 4"/>
          <p:cNvSpPr txBox="1">
            <a:spLocks noChangeArrowheads="1"/>
          </p:cNvSpPr>
          <p:nvPr/>
        </p:nvSpPr>
        <p:spPr bwMode="auto">
          <a:xfrm>
            <a:off x="6626225" y="6464300"/>
            <a:ext cx="325596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6</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Spark is more popular than Hadoop</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250" b="8008"/>
          <a:stretch/>
        </p:blipFill>
        <p:spPr bwMode="auto">
          <a:xfrm>
            <a:off x="615949" y="1036637"/>
            <a:ext cx="8969375" cy="6152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42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17CBEE4-20E0-490C-8996-956ACF2CB6B1}" type="slidenum">
              <a:rPr lang="en-GB" altLang="fi-FI"/>
              <a:pPr/>
              <a:t>60</a:t>
            </a:fld>
            <a:endParaRPr lang="en-GB" altLang="fi-FI"/>
          </a:p>
        </p:txBody>
      </p:sp>
      <p:sp>
        <p:nvSpPr>
          <p:cNvPr id="522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Persistence - levels</a:t>
            </a:r>
          </a:p>
        </p:txBody>
      </p:sp>
      <p:sp>
        <p:nvSpPr>
          <p:cNvPr id="52226" name="Rectangle 2"/>
          <p:cNvSpPr>
            <a:spLocks noGrp="1" noChangeArrowheads="1"/>
          </p:cNvSpPr>
          <p:nvPr>
            <p:ph type="body" idx="1"/>
          </p:nvPr>
        </p:nvSpPr>
        <p:spPr>
          <a:xfrm>
            <a:off x="475456" y="4313237"/>
            <a:ext cx="9126537" cy="2146299"/>
          </a:xfrm>
          <a:ln/>
        </p:spPr>
        <p:txBody>
          <a:bodyPr tIns="157480"/>
          <a:lstStyle/>
          <a:p>
            <a:r>
              <a:rPr lang="en-US" sz="2200" dirty="0" smtClean="0"/>
              <a:t>*</a:t>
            </a:r>
            <a:r>
              <a:rPr lang="en-US" sz="2200" dirty="0"/>
              <a:t>	If the RDD does not fit in memory, some partitions will not be cached and will be recomputed on the fly each time they're needed. This is the default level</a:t>
            </a:r>
            <a:r>
              <a:rPr lang="en-US" sz="2200" dirty="0" smtClean="0"/>
              <a:t>.</a:t>
            </a:r>
          </a:p>
          <a:p>
            <a:r>
              <a:rPr lang="en-US" sz="2200" dirty="0" smtClean="0"/>
              <a:t>** </a:t>
            </a:r>
            <a:r>
              <a:rPr lang="en-US" sz="2200" dirty="0"/>
              <a:t> Spills to disk if there is too much data to fit in memory.</a:t>
            </a:r>
          </a:p>
          <a:p>
            <a:r>
              <a:rPr lang="en-US" sz="2200" dirty="0" smtClean="0"/>
              <a:t>*** </a:t>
            </a:r>
            <a:r>
              <a:rPr lang="en-US" sz="2200" dirty="0"/>
              <a:t>Spills to disk if there is too much data to fit in memory. Stores serialized representation in memory</a:t>
            </a:r>
            <a:r>
              <a:rPr lang="en-US" sz="2200" dirty="0" smtClean="0"/>
              <a:t>.</a:t>
            </a:r>
            <a:endParaRPr lang="en-US" sz="2200" dirty="0"/>
          </a:p>
        </p:txBody>
      </p:sp>
      <p:graphicFrame>
        <p:nvGraphicFramePr>
          <p:cNvPr id="6" name="Content Placeholder 16"/>
          <p:cNvGraphicFramePr>
            <a:graphicFrameLocks/>
          </p:cNvGraphicFramePr>
          <p:nvPr>
            <p:extLst>
              <p:ext uri="{D42A27DB-BD31-4B8C-83A1-F6EECF244321}">
                <p14:modId xmlns:p14="http://schemas.microsoft.com/office/powerpoint/2010/main" val="3342295702"/>
              </p:ext>
            </p:extLst>
          </p:nvPr>
        </p:nvGraphicFramePr>
        <p:xfrm>
          <a:off x="503238" y="1790702"/>
          <a:ext cx="9126537" cy="2395536"/>
        </p:xfrm>
        <a:graphic>
          <a:graphicData uri="http://schemas.openxmlformats.org/drawingml/2006/table">
            <a:tbl>
              <a:tblPr firstRow="1" firstCol="1" bandRow="1"/>
              <a:tblGrid>
                <a:gridCol w="3622674"/>
                <a:gridCol w="1676400"/>
                <a:gridCol w="1295400"/>
                <a:gridCol w="1371600"/>
                <a:gridCol w="1160463"/>
              </a:tblGrid>
              <a:tr h="365573">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Level</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Space Used</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CPU Time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In Memory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dirty="0" smtClean="0">
                          <a:effectLst/>
                        </a:rPr>
                        <a:t>On Disk</a:t>
                      </a:r>
                      <a:endParaRPr lang="en-US" sz="2000" b="1"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a:solidFill>
                            <a:srgbClr val="000000"/>
                          </a:solidFill>
                          <a:effectLst/>
                          <a:latin typeface="Arial" panose="020B0604020202020204" pitchFamily="34" charset="0"/>
                        </a:rPr>
                        <a:t>Low</a:t>
                      </a:r>
                      <a:endParaRPr lang="en-US" sz="200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7421">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MEMORY_ONLY_SER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Medium</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044">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DISK_ONLY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A53FFB21-B5C0-4C70-B947-26DB1F435DCD}" type="slidenum">
              <a:rPr lang="en-GB" altLang="fi-FI"/>
              <a:pPr/>
              <a:t>61</a:t>
            </a:fld>
            <a:endParaRPr lang="en-GB" altLang="fi-FI"/>
          </a:p>
        </p:txBody>
      </p:sp>
      <p:sp>
        <p:nvSpPr>
          <p:cNvPr id="5324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rdd.persist</a:t>
            </a:r>
            <a:r>
              <a:rPr lang="en-GB" altLang="fi-FI" dirty="0">
                <a:solidFill>
                  <a:srgbClr val="CC0000"/>
                </a:solidFill>
                <a:latin typeface="GFS Neohellenic" charset="0"/>
              </a:rPr>
              <a:t>()</a:t>
            </a:r>
          </a:p>
        </p:txBody>
      </p:sp>
      <p:sp>
        <p:nvSpPr>
          <p:cNvPr id="53250" name="Text Box 2"/>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650875"/>
            <a:ext cx="8880475" cy="634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3054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3C777815-564E-4FAD-95DA-B2C7AC958346}" type="slidenum">
              <a:rPr lang="en-GB" altLang="fi-FI"/>
              <a:pPr/>
              <a:t>62</a:t>
            </a:fld>
            <a:endParaRPr lang="en-GB" altLang="fi-FI"/>
          </a:p>
        </p:txBody>
      </p:sp>
      <p:sp>
        <p:nvSpPr>
          <p:cNvPr id="706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0658"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Quantity of data shuffled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In general avoiding shuffle will make your program run faster	</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Filter input earlier in the program rather than later</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Switching to LZF compression can improve shuffle performance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Degree of Parallelism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have a huge number of </a:t>
            </a:r>
            <a:r>
              <a:rPr lang="en-GB" altLang="fi-FI" dirty="0" smtClean="0"/>
              <a:t>tasks operating in small partitions (e.g</a:t>
            </a:r>
            <a:r>
              <a:rPr lang="en-GB" altLang="fi-FI" dirty="0"/>
              <a:t>. 10’s of thousands), then it is often good to coalesce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are not using all slots in your cluster, repartition can increase parallelism</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24530005-F4B3-4128-9D29-CB55D631E731}" type="slidenum">
              <a:rPr lang="en-GB" altLang="fi-FI"/>
              <a:pPr/>
              <a:t>63</a:t>
            </a:fld>
            <a:endParaRPr lang="en-GB" altLang="fi-FI"/>
          </a:p>
        </p:txBody>
      </p:sp>
      <p:sp>
        <p:nvSpPr>
          <p:cNvPr id="716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168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t>Serialization</a:t>
            </a:r>
            <a:endParaRPr lang="en-GB" altLang="fi-FI" sz="2800"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Serialization </a:t>
            </a:r>
            <a:r>
              <a:rPr lang="en-GB" altLang="fi-FI" sz="2800" dirty="0"/>
              <a:t>is sometimes the bottleneck when </a:t>
            </a:r>
            <a:r>
              <a:rPr lang="en-GB" altLang="fi-FI" sz="2800" dirty="0" err="1"/>
              <a:t>suffling</a:t>
            </a:r>
            <a:r>
              <a:rPr lang="en-GB" altLang="fi-FI" sz="2800" dirty="0"/>
              <a:t>	and caching 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Using the </a:t>
            </a:r>
            <a:r>
              <a:rPr lang="en-GB" altLang="fi-FI" dirty="0" err="1"/>
              <a:t>kryo</a:t>
            </a:r>
            <a:r>
              <a:rPr lang="en-GB" altLang="fi-FI" dirty="0"/>
              <a:t> </a:t>
            </a:r>
            <a:r>
              <a:rPr lang="en-GB" altLang="fi-FI" dirty="0" err="1"/>
              <a:t>serializer</a:t>
            </a:r>
            <a:r>
              <a:rPr lang="en-GB" altLang="fi-FI" dirty="0"/>
              <a:t> is often faster</a:t>
            </a:r>
          </a:p>
          <a:p>
            <a:pPr marL="1511300" lvl="2" indent="-5715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solidFill>
                  <a:schemeClr val="tx1"/>
                </a:solidFill>
              </a:rPr>
              <a:t>Almost 10x </a:t>
            </a:r>
            <a:r>
              <a:rPr lang="en-GB" altLang="fi-FI" sz="2800" dirty="0" smtClean="0">
                <a:solidFill>
                  <a:schemeClr val="tx1"/>
                </a:solidFill>
              </a:rPr>
              <a:t>faster than default Java</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Cache format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By default Spark will cache data using MEMORY_ONLY level de-serialized JVM objects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MEMORY_AND_DISK can avoid expensive re-computations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64</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Things to remember!</a:t>
            </a:r>
            <a:endParaRPr lang="en-GB" altLang="fi-FI" dirty="0">
              <a:solidFill>
                <a:srgbClr val="CC0000"/>
              </a:solidFill>
              <a:latin typeface="GFS Neohellenic" charset="0"/>
            </a:endParaRPr>
          </a:p>
        </p:txBody>
      </p:sp>
      <p:sp>
        <p:nvSpPr>
          <p:cNvPr id="59394" name="Rectangle 2"/>
          <p:cNvSpPr>
            <a:spLocks noGrp="1" noChangeArrowheads="1"/>
          </p:cNvSpPr>
          <p:nvPr>
            <p:ph type="body" idx="1"/>
          </p:nvPr>
        </p:nvSpPr>
        <p:spPr>
          <a:xfrm>
            <a:off x="503238" y="1265237"/>
            <a:ext cx="865187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are expensive</a:t>
            </a:r>
            <a:r>
              <a:rPr lang="en-GB" altLang="fi-FI" sz="2800" dirty="0" smtClean="0">
                <a:latin typeface="GFS Neohellenic" charset="0"/>
              </a:rPr>
              <a:t> when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Serialize </a:t>
            </a:r>
            <a:r>
              <a:rPr lang="en-GB" altLang="fi-FI" sz="2400" dirty="0">
                <a:latin typeface="GFS Neohellenic" charset="0"/>
              </a:rPr>
              <a:t>/ De-serialize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Write to </a:t>
            </a:r>
            <a:r>
              <a:rPr lang="en-GB" altLang="fi-FI" sz="2400" dirty="0" smtClean="0">
                <a:latin typeface="GFS Neohellenic" charset="0"/>
              </a:rPr>
              <a:t>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Network transfer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t>
            </a:r>
            <a:r>
              <a:rPr lang="en-GB" altLang="fi-FI" sz="2800" b="1" dirty="0">
                <a:latin typeface="GFS Neohellenic" charset="0"/>
              </a:rPr>
              <a:t>are </a:t>
            </a:r>
            <a:r>
              <a:rPr lang="en-GB" altLang="fi-FI" sz="2800" b="1" dirty="0" smtClean="0">
                <a:latin typeface="GFS Neohellenic" charset="0"/>
              </a:rPr>
              <a:t>cheap </a:t>
            </a:r>
            <a:r>
              <a:rPr lang="en-GB" altLang="fi-FI" sz="2800" dirty="0" smtClean="0">
                <a:latin typeface="GFS Neohellenic" charset="0"/>
              </a:rPr>
              <a:t>when</a:t>
            </a:r>
            <a:endParaRPr lang="en-GB" altLang="fi-FI" sz="28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serialization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Disk IO</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Pipelined</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endParaRPr lang="en-GB" altLang="fi-FI" sz="2400" dirty="0" smtClean="0">
              <a:latin typeface="GFS Neohellenic" charset="0"/>
            </a:endParaRPr>
          </a:p>
          <a:p>
            <a:pPr>
              <a:lnSpc>
                <a:spcPct val="69000"/>
              </a:lnSpc>
              <a:buSzPct val="45000"/>
            </a:pPr>
            <a:r>
              <a:rPr lang="en-GB" altLang="fi-FI" sz="2400" b="1" dirty="0"/>
              <a:t>Be </a:t>
            </a:r>
            <a:r>
              <a:rPr lang="en-GB" altLang="fi-FI" sz="2400" b="1" dirty="0" smtClean="0"/>
              <a:t>careful! </a:t>
            </a:r>
          </a:p>
          <a:p>
            <a:pPr>
              <a:lnSpc>
                <a:spcPct val="69000"/>
              </a:lnSpc>
              <a:buSzPct val="45000"/>
            </a:pPr>
            <a:r>
              <a:rPr lang="en-GB" altLang="fi-FI" sz="2400" dirty="0" smtClean="0"/>
              <a:t>It </a:t>
            </a:r>
            <a:r>
              <a:rPr lang="en-GB" altLang="fi-FI" sz="2400" dirty="0"/>
              <a:t>is easy to build an </a:t>
            </a:r>
            <a:r>
              <a:rPr lang="en-GB" altLang="fi-FI" sz="2400" dirty="0" smtClean="0"/>
              <a:t>inefficient </a:t>
            </a:r>
            <a:r>
              <a:rPr lang="en-GB" altLang="fi-FI" sz="2400" dirty="0"/>
              <a:t>RDD </a:t>
            </a:r>
            <a:r>
              <a:rPr lang="en-GB" altLang="fi-FI" sz="2400" dirty="0" smtClean="0"/>
              <a:t>lineage</a:t>
            </a:r>
          </a:p>
          <a:p>
            <a:pPr lvl="1">
              <a:lnSpc>
                <a:spcPct val="106000"/>
              </a:lnSpc>
              <a:buSzPct val="75000"/>
            </a:pPr>
            <a:r>
              <a:rPr lang="en-GB" altLang="fi-FI" sz="2400" i="1" dirty="0" err="1" smtClean="0"/>
              <a:t>rdd.groupBy</a:t>
            </a:r>
            <a:r>
              <a:rPr lang="en-GB" altLang="fi-FI" sz="2400" i="1" dirty="0" smtClean="0"/>
              <a:t>().filter() </a:t>
            </a:r>
            <a:r>
              <a:rPr lang="en-GB" altLang="fi-FI" sz="2400" dirty="0" smtClean="0"/>
              <a:t>more expensive </a:t>
            </a:r>
            <a:r>
              <a:rPr lang="en-GB" altLang="fi-FI" sz="2400" i="1" dirty="0" err="1" smtClean="0"/>
              <a:t>rdd.filter</a:t>
            </a:r>
            <a:r>
              <a:rPr lang="en-GB" altLang="fi-FI" sz="2400" i="1" dirty="0"/>
              <a:t>().</a:t>
            </a:r>
            <a:r>
              <a:rPr lang="en-GB" altLang="fi-FI" sz="2400" i="1" dirty="0" err="1"/>
              <a:t>groupBy</a:t>
            </a:r>
            <a:r>
              <a:rPr lang="en-GB" altLang="fi-FI" sz="2400" i="1" dirty="0"/>
              <a:t>()</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Lst>
            </a:pPr>
            <a:endParaRPr lang="en-GB" altLang="fi-FI" sz="28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21407484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Wrapping up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"spark://139.91.183.88:7077"</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323"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654"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690"/>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691"/>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692"/>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693"/>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694"/>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69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Tree>
    <p:extLst>
      <p:ext uri="{BB962C8B-B14F-4D97-AF65-F5344CB8AC3E}">
        <p14:creationId xmlns:p14="http://schemas.microsoft.com/office/powerpoint/2010/main" val="21815173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06"/>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07"/>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08"/>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09"/>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10"/>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11"/>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12"/>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13"/>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14"/>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15"/>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8" name="Shape 716"/>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19" name="Shape 717"/>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0" name="Shape 718"/>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1" name="Shape 719"/>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22" name="Shape 720"/>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23" name="Shape 721"/>
          <p:cNvSpPr txBox="1"/>
          <p:nvPr/>
        </p:nvSpPr>
        <p:spPr>
          <a:xfrm>
            <a:off x="2787463" y="5573752"/>
            <a:ext cx="801439"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Tree>
    <p:extLst>
      <p:ext uri="{BB962C8B-B14F-4D97-AF65-F5344CB8AC3E}">
        <p14:creationId xmlns:p14="http://schemas.microsoft.com/office/powerpoint/2010/main" val="15594917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32"/>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33"/>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34"/>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35"/>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36"/>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37"/>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38"/>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39"/>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40"/>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41"/>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42"/>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43"/>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44"/>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45"/>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46"/>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3" name="Shape 747"/>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4" name="Shape 748"/>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5" name="Shape 749"/>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6" name="Shape 750"/>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7" name="Shape 751"/>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8" name="Shape 752"/>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9" name="Shape 753"/>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30" name="Shape 754"/>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31" name="Shape 75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32" name="Shape 756"/>
          <p:cNvSpPr txBox="1"/>
          <p:nvPr/>
        </p:nvSpPr>
        <p:spPr>
          <a:xfrm>
            <a:off x="2787461" y="5573752"/>
            <a:ext cx="872133"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33" name="Shape 757"/>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Tree>
    <p:extLst>
      <p:ext uri="{BB962C8B-B14F-4D97-AF65-F5344CB8AC3E}">
        <p14:creationId xmlns:p14="http://schemas.microsoft.com/office/powerpoint/2010/main" val="34614064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68"/>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69"/>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70"/>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71"/>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72"/>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73"/>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74"/>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75"/>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76"/>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77"/>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78"/>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79"/>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80"/>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81"/>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82"/>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783"/>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784"/>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785"/>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786"/>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787"/>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788"/>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789"/>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790"/>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791"/>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792"/>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793"/>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794"/>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795"/>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796"/>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797"/>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798"/>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cxnSp>
        <p:nvCxnSpPr>
          <p:cNvPr id="39" name="Shape 799"/>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0" name="Shape 800"/>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01"/>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02"/>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03"/>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04"/>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05"/>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06"/>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47" name="Shape 807"/>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48" name="Shape 808"/>
          <p:cNvSpPr txBox="1"/>
          <p:nvPr/>
        </p:nvSpPr>
        <p:spPr>
          <a:xfrm>
            <a:off x="2787460" y="5573752"/>
            <a:ext cx="83839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49" name="Shape 809"/>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0" name="Shape 810"/>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Tree>
    <p:extLst>
      <p:ext uri="{BB962C8B-B14F-4D97-AF65-F5344CB8AC3E}">
        <p14:creationId xmlns:p14="http://schemas.microsoft.com/office/powerpoint/2010/main" val="23756547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RDD[List[String]]</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.collect()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Array</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2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2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82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82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2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2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2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2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2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3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3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3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3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3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3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3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3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3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3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840"/>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84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842"/>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843"/>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844"/>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845"/>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846"/>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847"/>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848"/>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849"/>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850"/>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851"/>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39" name="Shape 85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0" name="Shape 853"/>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54"/>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55"/>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56"/>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57"/>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58"/>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59"/>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860"/>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861"/>
          <p:cNvCxnSpPr>
            <a:stCxn id="25" idx="3"/>
            <a:endCxn id="39"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49" name="Shape 86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0" name="Shape 86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1" name="Shape 86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2" name="Shape 86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3" name="Shape 86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24968507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31B015-9097-40DC-A466-AFC661D449CB}" type="slidenum">
              <a:rPr lang="en-GB" altLang="fi-FI"/>
              <a:pPr/>
              <a:t>7</a:t>
            </a:fld>
            <a:endParaRPr lang="en-GB" altLang="fi-FI"/>
          </a:p>
        </p:txBody>
      </p:sp>
      <p:sp>
        <p:nvSpPr>
          <p:cNvPr id="71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Motivation for </a:t>
            </a:r>
            <a:r>
              <a:rPr lang="en-GB" altLang="fi-FI" dirty="0" smtClean="0">
                <a:solidFill>
                  <a:srgbClr val="CC0000"/>
                </a:solidFill>
                <a:latin typeface="GFS Neohellenic" charset="0"/>
              </a:rPr>
              <a:t>spark – A successor of Hadoop MapReduce</a:t>
            </a:r>
            <a:endParaRPr lang="en-GB" altLang="fi-FI" dirty="0">
              <a:solidFill>
                <a:srgbClr val="CC0000"/>
              </a:solidFill>
              <a:latin typeface="GFS Neohellenic" charset="0"/>
            </a:endParaRPr>
          </a:p>
        </p:txBody>
      </p:sp>
      <p:sp>
        <p:nvSpPr>
          <p:cNvPr id="7170" name="Rectangle 2"/>
          <p:cNvSpPr>
            <a:spLocks noGrp="1" noChangeArrowheads="1"/>
          </p:cNvSpPr>
          <p:nvPr>
            <p:ph type="body" idx="1"/>
          </p:nvPr>
        </p:nvSpPr>
        <p:spPr>
          <a:xfrm>
            <a:off x="503238" y="1189037"/>
            <a:ext cx="9070975" cy="536892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Software Engineering</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Hadoop code base is huge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Contributions/Extensions are difficult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Java </a:t>
            </a:r>
            <a:r>
              <a:rPr lang="en-GB" altLang="fi-FI" sz="2600" dirty="0" smtClean="0">
                <a:latin typeface="GFS Neohellenic" charset="0"/>
              </a:rPr>
              <a:t>only</a:t>
            </a: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System/Framework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Diverse pipeline</a:t>
            </a:r>
            <a:endParaRPr lang="en-GB" altLang="fi-FI" sz="26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Complicated data </a:t>
            </a:r>
            <a:r>
              <a:rPr lang="en-GB" altLang="fi-FI" sz="2600" dirty="0">
                <a:latin typeface="GFS Neohellenic" charset="0"/>
              </a:rPr>
              <a:t>flow</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Slow processing speed</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latin typeface="GFS Neohellenic" charset="0"/>
              </a:rPr>
              <a:t>Spark – New Data Abstraction</a:t>
            </a:r>
            <a:endParaRPr lang="en-GB" altLang="fi-FI" sz="26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New fundamental data abstraction that is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easy to extend with new operators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allows for a more descriptive computing model</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12" y="2484437"/>
            <a:ext cx="3698250" cy="220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buClr>
                <a:schemeClr val="dk1"/>
              </a:buClr>
              <a:buSzPct val="25000"/>
            </a:pPr>
            <a:r>
              <a:rPr lang="en-US" sz="2400" dirty="0">
                <a:solidFill>
                  <a:schemeClr val="dk1"/>
                </a:solidFill>
                <a:ea typeface="Arial"/>
                <a:cs typeface="Arial"/>
                <a:sym typeface="Arial"/>
              </a:rPr>
              <a:t>Stages are sequence of </a:t>
            </a:r>
            <a:r>
              <a:rPr lang="en-US" sz="2400" dirty="0" smtClean="0">
                <a:solidFill>
                  <a:schemeClr val="dk1"/>
                </a:solidFill>
                <a:ea typeface="Arial"/>
                <a:cs typeface="Arial"/>
                <a:sym typeface="Arial"/>
              </a:rPr>
              <a:t>RDDs</a:t>
            </a:r>
          </a:p>
          <a:p>
            <a:pPr marL="0" indent="0">
              <a:spcAft>
                <a:spcPts val="0"/>
              </a:spcAft>
              <a:buClr>
                <a:schemeClr val="dk1"/>
              </a:buClr>
              <a:buSzPct val="25000"/>
            </a:pPr>
            <a:r>
              <a:rPr lang="en-US" sz="2400" dirty="0">
                <a:solidFill>
                  <a:schemeClr val="dk1"/>
                </a:solidFill>
                <a:ea typeface="Arial"/>
                <a:cs typeface="Arial"/>
                <a:sym typeface="Arial"/>
              </a:rPr>
              <a:t>	</a:t>
            </a:r>
            <a:r>
              <a:rPr lang="en-US" sz="2400" dirty="0" smtClean="0">
                <a:solidFill>
                  <a:schemeClr val="dk1"/>
                </a:solidFill>
                <a:ea typeface="Arial"/>
                <a:cs typeface="Arial"/>
                <a:sym typeface="Arial"/>
              </a:rPr>
              <a:t>that </a:t>
            </a:r>
            <a:r>
              <a:rPr lang="en-US" sz="2400" dirty="0">
                <a:solidFill>
                  <a:schemeClr val="dk1"/>
                </a:solidFill>
                <a:ea typeface="Arial"/>
                <a:cs typeface="Arial"/>
                <a:sym typeface="Arial"/>
              </a:rPr>
              <a:t>don’t have a shuffle in between</a:t>
            </a:r>
          </a:p>
          <a:p>
            <a:pPr marL="0" indent="0">
              <a:spcBef>
                <a:spcPts val="331"/>
              </a:spcBef>
              <a:spcAft>
                <a:spcPts val="0"/>
              </a:spcAft>
              <a:buClr>
                <a:schemeClr val="dk1"/>
              </a:buClr>
              <a:buSzPct val="25000"/>
            </a:pPr>
            <a:endParaRPr lang="en-US" sz="20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77"/>
          <p:cNvSpPr/>
          <p:nvPr/>
        </p:nvSpPr>
        <p:spPr>
          <a:xfrm>
            <a:off x="463950" y="3992909"/>
            <a:ext cx="4834434"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78"/>
          <p:cNvSpPr txBox="1"/>
          <p:nvPr/>
        </p:nvSpPr>
        <p:spPr>
          <a:xfrm>
            <a:off x="2275266" y="4064413"/>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10" name="Shape 879"/>
          <p:cNvSpPr txBox="1"/>
          <p:nvPr/>
        </p:nvSpPr>
        <p:spPr>
          <a:xfrm>
            <a:off x="5489657" y="4069355"/>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11" name="Shape 880"/>
          <p:cNvSpPr/>
          <p:nvPr/>
        </p:nvSpPr>
        <p:spPr>
          <a:xfrm>
            <a:off x="5346505" y="3992909"/>
            <a:ext cx="1545828"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8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8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8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8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8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8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8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8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8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9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9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9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9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9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9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7" name="Shape 89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8" name="Shape 89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9" name="Shape 89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89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31" name="Shape 900"/>
          <p:cNvCxnSpPr>
            <a:stCxn id="23" idx="3"/>
            <a:endCxn id="28"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90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33" name="Shape 902"/>
          <p:cNvCxnSpPr>
            <a:stCxn id="24" idx="3"/>
            <a:endCxn id="28"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4" name="Shape 903"/>
          <p:cNvCxnSpPr>
            <a:stCxn id="23" idx="3"/>
            <a:endCxn id="29"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5" name="Shape 904"/>
          <p:cNvCxnSpPr>
            <a:stCxn id="24" idx="3"/>
            <a:endCxn id="29"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6" name="Shape 905"/>
          <p:cNvCxnSpPr>
            <a:stCxn id="24" idx="3"/>
            <a:endCxn id="30"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7" name="Shape 906"/>
          <p:cNvCxnSpPr>
            <a:stCxn id="25" idx="3"/>
            <a:endCxn id="28"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8" name="Shape 907"/>
          <p:cNvCxnSpPr>
            <a:stCxn id="25" idx="3"/>
            <a:endCxn id="30"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9" name="Shape 908"/>
          <p:cNvCxnSpPr>
            <a:endCxn id="29"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40" name="Shape 909"/>
          <p:cNvCxnSpPr>
            <a:stCxn id="26" idx="3"/>
            <a:endCxn id="30"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41" name="Shape 910"/>
          <p:cNvCxnSpPr>
            <a:stCxn id="26" idx="3"/>
            <a:endCxn id="29"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42" name="Shape 911"/>
          <p:cNvCxnSpPr>
            <a:stCxn id="26" idx="3"/>
            <a:endCxn id="28"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43" name="Shape 91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4" name="Shape 913"/>
          <p:cNvCxnSpPr>
            <a:stCxn id="13" idx="3"/>
            <a:endCxn id="18"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914"/>
          <p:cNvCxnSpPr>
            <a:stCxn id="14" idx="3"/>
            <a:endCxn id="19"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915"/>
          <p:cNvCxnSpPr>
            <a:stCxn id="15" idx="3"/>
            <a:endCxn id="20"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916"/>
          <p:cNvCxnSpPr>
            <a:stCxn id="16" idx="3"/>
            <a:endCxn id="21"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917"/>
          <p:cNvCxnSpPr>
            <a:stCxn id="18" idx="3"/>
            <a:endCxn id="23"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9" name="Shape 918"/>
          <p:cNvCxnSpPr>
            <a:stCxn id="19" idx="3"/>
            <a:endCxn id="24"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0" name="Shape 919"/>
          <p:cNvCxnSpPr>
            <a:stCxn id="20" idx="3"/>
            <a:endCxn id="25"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1" name="Shape 920"/>
          <p:cNvCxnSpPr>
            <a:stCxn id="21" idx="3"/>
            <a:endCxn id="26"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2" name="Shape 921"/>
          <p:cNvCxnSpPr>
            <a:stCxn id="29" idx="3"/>
            <a:endCxn id="43"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53" name="Shape 92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4" name="Shape 92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5" name="Shape 92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6" name="Shape 92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7" name="Shape 92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399801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a:solidFill>
                  <a:schemeClr val="dk1"/>
                </a:solidFill>
                <a:latin typeface="Calibri"/>
                <a:ea typeface="Calibri"/>
                <a:cs typeface="Calibri"/>
                <a:sym typeface="Calibri"/>
              </a:rPr>
              <a:t>One stage can be thought of as the set of computations that can each be computed on one executor without communication with other executors or with the driver.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36"/>
          <p:cNvSpPr/>
          <p:nvPr/>
        </p:nvSpPr>
        <p:spPr>
          <a:xfrm>
            <a:off x="3955880" y="3742107"/>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37"/>
          <p:cNvSpPr/>
          <p:nvPr/>
        </p:nvSpPr>
        <p:spPr>
          <a:xfrm>
            <a:off x="4033423" y="381965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38"/>
          <p:cNvSpPr/>
          <p:nvPr/>
        </p:nvSpPr>
        <p:spPr>
          <a:xfrm>
            <a:off x="4033423" y="404372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39"/>
          <p:cNvSpPr/>
          <p:nvPr/>
        </p:nvSpPr>
        <p:spPr>
          <a:xfrm>
            <a:off x="4033423" y="42698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40"/>
          <p:cNvSpPr/>
          <p:nvPr/>
        </p:nvSpPr>
        <p:spPr>
          <a:xfrm>
            <a:off x="4033423" y="4493205"/>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41"/>
          <p:cNvSpPr/>
          <p:nvPr/>
        </p:nvSpPr>
        <p:spPr>
          <a:xfrm>
            <a:off x="5380736" y="3858523"/>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942"/>
          <p:cNvSpPr/>
          <p:nvPr/>
        </p:nvSpPr>
        <p:spPr>
          <a:xfrm>
            <a:off x="5458278" y="393606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943"/>
          <p:cNvSpPr/>
          <p:nvPr/>
        </p:nvSpPr>
        <p:spPr>
          <a:xfrm>
            <a:off x="5458278" y="41601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944"/>
          <p:cNvSpPr/>
          <p:nvPr/>
        </p:nvSpPr>
        <p:spPr>
          <a:xfrm>
            <a:off x="5458278" y="4386218"/>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7" name="Shape 945"/>
          <p:cNvCxnSpPr>
            <a:stCxn id="9" idx="3"/>
            <a:endCxn id="14" idx="1"/>
          </p:cNvCxnSpPr>
          <p:nvPr/>
        </p:nvCxnSpPr>
        <p:spPr>
          <a:xfrm>
            <a:off x="4615093" y="390808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18" name="Shape 946"/>
          <p:cNvCxnSpPr/>
          <p:nvPr/>
        </p:nvCxnSpPr>
        <p:spPr>
          <a:xfrm>
            <a:off x="4614997" y="3936066"/>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19" name="Shape 947"/>
          <p:cNvCxnSpPr>
            <a:stCxn id="10" idx="3"/>
            <a:endCxn id="14" idx="1"/>
          </p:cNvCxnSpPr>
          <p:nvPr/>
        </p:nvCxnSpPr>
        <p:spPr>
          <a:xfrm rot="10800000" flipH="1">
            <a:off x="4615093" y="4024500"/>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20" name="Shape 948"/>
          <p:cNvCxnSpPr>
            <a:stCxn id="9" idx="3"/>
            <a:endCxn id="15" idx="1"/>
          </p:cNvCxnSpPr>
          <p:nvPr/>
        </p:nvCxnSpPr>
        <p:spPr>
          <a:xfrm>
            <a:off x="4615093" y="3908080"/>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21" name="Shape 949"/>
          <p:cNvCxnSpPr>
            <a:stCxn id="10" idx="3"/>
            <a:endCxn id="15" idx="1"/>
          </p:cNvCxnSpPr>
          <p:nvPr/>
        </p:nvCxnSpPr>
        <p:spPr>
          <a:xfrm>
            <a:off x="4615093" y="413215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2" name="Shape 950"/>
          <p:cNvCxnSpPr>
            <a:stCxn id="10" idx="3"/>
            <a:endCxn id="16" idx="1"/>
          </p:cNvCxnSpPr>
          <p:nvPr/>
        </p:nvCxnSpPr>
        <p:spPr>
          <a:xfrm>
            <a:off x="4615093" y="4132152"/>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23" name="Shape 951"/>
          <p:cNvCxnSpPr>
            <a:stCxn id="11" idx="3"/>
            <a:endCxn id="14" idx="1"/>
          </p:cNvCxnSpPr>
          <p:nvPr/>
        </p:nvCxnSpPr>
        <p:spPr>
          <a:xfrm rot="10800000" flipH="1">
            <a:off x="4615093" y="4024609"/>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24" name="Shape 952"/>
          <p:cNvCxnSpPr>
            <a:stCxn id="11" idx="3"/>
            <a:endCxn id="16" idx="1"/>
          </p:cNvCxnSpPr>
          <p:nvPr/>
        </p:nvCxnSpPr>
        <p:spPr>
          <a:xfrm>
            <a:off x="4615093" y="435823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5" name="Shape 953"/>
          <p:cNvCxnSpPr>
            <a:endCxn id="15" idx="1"/>
          </p:cNvCxnSpPr>
          <p:nvPr/>
        </p:nvCxnSpPr>
        <p:spPr>
          <a:xfrm rot="10800000" flipH="1">
            <a:off x="4614919" y="4248567"/>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26" name="Shape 954"/>
          <p:cNvCxnSpPr>
            <a:stCxn id="12" idx="3"/>
            <a:endCxn id="16" idx="1"/>
          </p:cNvCxnSpPr>
          <p:nvPr/>
        </p:nvCxnSpPr>
        <p:spPr>
          <a:xfrm rot="10800000" flipH="1">
            <a:off x="4615093" y="4474726"/>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27" name="Shape 955"/>
          <p:cNvCxnSpPr>
            <a:stCxn id="12" idx="3"/>
            <a:endCxn id="15" idx="1"/>
          </p:cNvCxnSpPr>
          <p:nvPr/>
        </p:nvCxnSpPr>
        <p:spPr>
          <a:xfrm rot="10800000" flipH="1">
            <a:off x="4615093" y="4248507"/>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28" name="Shape 956"/>
          <p:cNvCxnSpPr>
            <a:stCxn id="12" idx="3"/>
            <a:endCxn id="14" idx="1"/>
          </p:cNvCxnSpPr>
          <p:nvPr/>
        </p:nvCxnSpPr>
        <p:spPr>
          <a:xfrm rot="10800000" flipH="1">
            <a:off x="4615093" y="4024521"/>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29" name="Shape 957"/>
          <p:cNvSpPr/>
          <p:nvPr/>
        </p:nvSpPr>
        <p:spPr>
          <a:xfrm>
            <a:off x="921267" y="3131991"/>
            <a:ext cx="4102447"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958"/>
          <p:cNvSpPr/>
          <p:nvPr/>
        </p:nvSpPr>
        <p:spPr>
          <a:xfrm>
            <a:off x="5064360" y="3131991"/>
            <a:ext cx="2993926"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1" name="Shape 959"/>
          <p:cNvSpPr txBox="1"/>
          <p:nvPr/>
        </p:nvSpPr>
        <p:spPr>
          <a:xfrm>
            <a:off x="2370143" y="3203504"/>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32" name="Shape 960"/>
          <p:cNvSpPr txBox="1"/>
          <p:nvPr/>
        </p:nvSpPr>
        <p:spPr>
          <a:xfrm>
            <a:off x="5836551" y="3208446"/>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33" name="Shape 961"/>
          <p:cNvSpPr txBox="1"/>
          <p:nvPr/>
        </p:nvSpPr>
        <p:spPr>
          <a:xfrm>
            <a:off x="1388318" y="3773572"/>
            <a:ext cx="2409279"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HDFS split</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Apply flatMap &amp; map</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Start Partial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Write shuffle data</a:t>
            </a:r>
          </a:p>
        </p:txBody>
      </p:sp>
      <p:sp>
        <p:nvSpPr>
          <p:cNvPr id="34" name="Shape 962"/>
          <p:cNvSpPr txBox="1"/>
          <p:nvPr/>
        </p:nvSpPr>
        <p:spPr>
          <a:xfrm>
            <a:off x="6137394" y="3773572"/>
            <a:ext cx="1963043"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shuffle data</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Final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Send result to driver program</a:t>
            </a:r>
          </a:p>
        </p:txBody>
      </p:sp>
    </p:spTree>
    <p:extLst>
      <p:ext uri="{BB962C8B-B14F-4D97-AF65-F5344CB8AC3E}">
        <p14:creationId xmlns:p14="http://schemas.microsoft.com/office/powerpoint/2010/main" val="27182412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283510" indent="-283510">
              <a:spcAft>
                <a:spcPts val="0"/>
              </a:spcAft>
              <a:buClr>
                <a:schemeClr val="dk1"/>
              </a:buClr>
              <a:buSzPct val="75000"/>
              <a:buFont typeface="Noto Sans Symbols"/>
              <a:buChar char="●"/>
            </a:pPr>
            <a:r>
              <a:rPr lang="en-US" sz="2400" dirty="0">
                <a:solidFill>
                  <a:schemeClr val="dk1"/>
                </a:solidFill>
                <a:ea typeface="Arial"/>
                <a:cs typeface="Arial"/>
                <a:sym typeface="Arial"/>
              </a:rPr>
              <a:t>Stages consists of multiple tasks (the smallest units of work in Spark)</a:t>
            </a: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A task is created for each Partition in the RDD</a:t>
            </a:r>
          </a:p>
          <a:p>
            <a:pPr marL="283510" indent="-283510">
              <a:spcBef>
                <a:spcPts val="397"/>
              </a:spcBef>
              <a:spcAft>
                <a:spcPts val="0"/>
              </a:spcAft>
              <a:buClr>
                <a:schemeClr val="dk1"/>
              </a:buClr>
              <a:buSzPct val="75000"/>
              <a:buFont typeface="Noto Sans Symbols"/>
              <a:buChar char="●"/>
            </a:pPr>
            <a:r>
              <a:rPr lang="en-US" sz="2400" dirty="0" smtClean="0">
                <a:solidFill>
                  <a:schemeClr val="dk1"/>
                </a:solidFill>
                <a:ea typeface="Arial"/>
                <a:cs typeface="Arial"/>
                <a:sym typeface="Arial"/>
              </a:rPr>
              <a:t>Tasks </a:t>
            </a:r>
            <a:r>
              <a:rPr lang="en-US" sz="2400" dirty="0">
                <a:solidFill>
                  <a:schemeClr val="dk1"/>
                </a:solidFill>
                <a:ea typeface="Arial"/>
                <a:cs typeface="Arial"/>
                <a:sym typeface="Arial"/>
              </a:rPr>
              <a:t>are Scheduled and </a:t>
            </a:r>
            <a:r>
              <a:rPr lang="en-US" sz="2400" dirty="0">
                <a:solidFill>
                  <a:schemeClr val="dk1"/>
                </a:solidFill>
              </a:rPr>
              <a:t>shipped</a:t>
            </a:r>
            <a:r>
              <a:rPr lang="en-US" sz="2400" dirty="0">
                <a:solidFill>
                  <a:schemeClr val="dk1"/>
                </a:solidFill>
                <a:ea typeface="Arial"/>
                <a:cs typeface="Arial"/>
                <a:sym typeface="Arial"/>
              </a:rPr>
              <a:t> to </a:t>
            </a:r>
            <a:r>
              <a:rPr lang="en-US" sz="2400" dirty="0" smtClean="0">
                <a:solidFill>
                  <a:schemeClr val="dk1"/>
                </a:solidFill>
                <a:ea typeface="Arial"/>
                <a:cs typeface="Arial"/>
                <a:sym typeface="Arial"/>
              </a:rPr>
              <a:t>Workers.</a:t>
            </a:r>
            <a:endParaRPr lang="en-US" sz="2400" dirty="0">
              <a:solidFill>
                <a:schemeClr val="dk1"/>
              </a:solidFill>
              <a:ea typeface="Arial"/>
              <a:cs typeface="Arial"/>
              <a:sym typeface="Arial"/>
            </a:endParaRP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On </a:t>
            </a:r>
            <a:r>
              <a:rPr lang="en-US" sz="2400" dirty="0" smtClean="0">
                <a:solidFill>
                  <a:schemeClr val="dk1"/>
                </a:solidFill>
                <a:ea typeface="Arial"/>
                <a:cs typeface="Arial"/>
                <a:sym typeface="Arial"/>
              </a:rPr>
              <a:t>workers, </a:t>
            </a:r>
            <a:r>
              <a:rPr lang="en-US" sz="2400" dirty="0">
                <a:solidFill>
                  <a:schemeClr val="dk1"/>
                </a:solidFill>
                <a:ea typeface="Arial"/>
                <a:cs typeface="Arial"/>
                <a:sym typeface="Arial"/>
              </a:rPr>
              <a:t>the executors will run the individual tasks in parallel and will save the results.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73"/>
          <p:cNvSpPr/>
          <p:nvPr/>
        </p:nvSpPr>
        <p:spPr>
          <a:xfrm>
            <a:off x="3859018" y="4726605"/>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74"/>
          <p:cNvSpPr/>
          <p:nvPr/>
        </p:nvSpPr>
        <p:spPr>
          <a:xfrm>
            <a:off x="3936560" y="480414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75"/>
          <p:cNvSpPr/>
          <p:nvPr/>
        </p:nvSpPr>
        <p:spPr>
          <a:xfrm>
            <a:off x="3936560" y="5028222"/>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76"/>
          <p:cNvSpPr/>
          <p:nvPr/>
        </p:nvSpPr>
        <p:spPr>
          <a:xfrm>
            <a:off x="3936560" y="5254300"/>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77"/>
          <p:cNvSpPr/>
          <p:nvPr/>
        </p:nvSpPr>
        <p:spPr>
          <a:xfrm>
            <a:off x="3936560" y="54777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78"/>
          <p:cNvSpPr txBox="1"/>
          <p:nvPr/>
        </p:nvSpPr>
        <p:spPr>
          <a:xfrm>
            <a:off x="4656804" y="4765383"/>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1</a:t>
            </a:r>
          </a:p>
        </p:txBody>
      </p:sp>
      <p:sp>
        <p:nvSpPr>
          <p:cNvPr id="14" name="Shape 979"/>
          <p:cNvSpPr txBox="1"/>
          <p:nvPr/>
        </p:nvSpPr>
        <p:spPr>
          <a:xfrm>
            <a:off x="4656804" y="4989455"/>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2</a:t>
            </a:r>
          </a:p>
        </p:txBody>
      </p:sp>
      <p:sp>
        <p:nvSpPr>
          <p:cNvPr id="15" name="Shape 980"/>
          <p:cNvSpPr txBox="1"/>
          <p:nvPr/>
        </p:nvSpPr>
        <p:spPr>
          <a:xfrm>
            <a:off x="4656804" y="521352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3</a:t>
            </a:r>
          </a:p>
        </p:txBody>
      </p:sp>
      <p:sp>
        <p:nvSpPr>
          <p:cNvPr id="16" name="Shape 982"/>
          <p:cNvSpPr txBox="1"/>
          <p:nvPr/>
        </p:nvSpPr>
        <p:spPr>
          <a:xfrm>
            <a:off x="4656802" y="543893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4</a:t>
            </a:r>
          </a:p>
        </p:txBody>
      </p:sp>
    </p:spTree>
    <p:extLst>
      <p:ext uri="{BB962C8B-B14F-4D97-AF65-F5344CB8AC3E}">
        <p14:creationId xmlns:p14="http://schemas.microsoft.com/office/powerpoint/2010/main" val="25125073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73</a:t>
            </a:fld>
            <a:endParaRPr lang="en-US"/>
          </a:p>
        </p:txBody>
      </p:sp>
      <p:pic>
        <p:nvPicPr>
          <p:cNvPr id="1730" name="Shape 1730"/>
          <p:cNvPicPr preferRelativeResize="0"/>
          <p:nvPr/>
        </p:nvPicPr>
        <p:blipFill rotWithShape="1">
          <a:blip r:embed="rId3">
            <a:alphaModFix/>
          </a:blip>
          <a:srcRect l="14473"/>
          <a:stretch/>
        </p:blipFill>
        <p:spPr>
          <a:xfrm>
            <a:off x="0" y="0"/>
            <a:ext cx="10080624" cy="7559675"/>
          </a:xfrm>
          <a:prstGeom prst="rect">
            <a:avLst/>
          </a:prstGeom>
          <a:noFill/>
          <a:ln>
            <a:noFill/>
          </a:ln>
        </p:spPr>
      </p:pic>
    </p:spTree>
    <p:extLst>
      <p:ext uri="{BB962C8B-B14F-4D97-AF65-F5344CB8AC3E}">
        <p14:creationId xmlns:p14="http://schemas.microsoft.com/office/powerpoint/2010/main" val="18423040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Shape 127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a:t>Code Examples</a:t>
            </a:r>
          </a:p>
        </p:txBody>
      </p:sp>
      <p:sp>
        <p:nvSpPr>
          <p:cNvPr id="1277" name="Shape 127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Core Basic</a:t>
            </a:r>
          </a:p>
        </p:txBody>
      </p:sp>
      <p:sp>
        <p:nvSpPr>
          <p:cNvPr id="1278" name="Shape 127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74</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11134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Proble</a:t>
            </a:r>
            <a:r>
              <a:rPr lang="en-GB" altLang="fi-FI" dirty="0">
                <a:solidFill>
                  <a:srgbClr val="CC0000"/>
                </a:solidFill>
                <a:latin typeface="GFS Neohellenic" charset="0"/>
              </a:rPr>
              <a:t>m</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400" dirty="0" smtClean="0">
                <a:solidFill>
                  <a:schemeClr val="dk1"/>
                </a:solidFill>
              </a:rPr>
              <a:t>Considering </a:t>
            </a:r>
            <a:r>
              <a:rPr lang="en-US" sz="2400" dirty="0">
                <a:solidFill>
                  <a:schemeClr val="dk1"/>
                </a:solidFill>
              </a:rPr>
              <a:t>the following </a:t>
            </a:r>
            <a:r>
              <a:rPr lang="en-US" sz="2400" dirty="0" smtClean="0">
                <a:solidFill>
                  <a:schemeClr val="dk1"/>
                </a:solidFill>
              </a:rPr>
              <a:t>csv file,</a:t>
            </a:r>
          </a:p>
          <a:p>
            <a:pPr>
              <a:spcBef>
                <a:spcPts val="463"/>
              </a:spcBef>
              <a:spcAft>
                <a:spcPts val="0"/>
              </a:spcAft>
            </a:pPr>
            <a:r>
              <a:rPr lang="en-US" sz="2400" dirty="0">
                <a:solidFill>
                  <a:schemeClr val="dk1"/>
                </a:solidFill>
              </a:rPr>
              <a:t>w</a:t>
            </a:r>
            <a:r>
              <a:rPr lang="en-US" sz="2400" dirty="0" smtClean="0">
                <a:solidFill>
                  <a:schemeClr val="dk1"/>
                </a:solidFill>
              </a:rPr>
              <a:t>here data is organized as</a:t>
            </a:r>
          </a:p>
          <a:p>
            <a:pPr>
              <a:spcBef>
                <a:spcPts val="463"/>
              </a:spcBef>
              <a:spcAft>
                <a:spcPts val="0"/>
              </a:spcAft>
            </a:pPr>
            <a:endParaRPr lang="en-US" sz="2400" dirty="0">
              <a:solidFill>
                <a:schemeClr val="dk1"/>
              </a:solidFill>
            </a:endParaRPr>
          </a:p>
          <a:p>
            <a:pPr>
              <a:spcBef>
                <a:spcPts val="463"/>
              </a:spcBef>
              <a:spcAft>
                <a:spcPts val="0"/>
              </a:spcAft>
            </a:pPr>
            <a:r>
              <a:rPr lang="en-US" sz="2400" dirty="0">
                <a:solidFill>
                  <a:schemeClr val="dk1"/>
                </a:solidFill>
              </a:rPr>
              <a:t>Country | Zone | </a:t>
            </a:r>
            <a:r>
              <a:rPr lang="en-US" sz="2400" dirty="0" smtClean="0">
                <a:solidFill>
                  <a:schemeClr val="dk1"/>
                </a:solidFill>
              </a:rPr>
              <a:t>Temperature,</a:t>
            </a:r>
            <a:endParaRPr lang="en-US" sz="2400" dirty="0">
              <a:solidFill>
                <a:schemeClr val="dk1"/>
              </a:solidFill>
            </a:endParaRPr>
          </a:p>
          <a:p>
            <a:pPr>
              <a:spcBef>
                <a:spcPts val="463"/>
              </a:spcBef>
              <a:spcAft>
                <a:spcPts val="0"/>
              </a:spcAft>
            </a:pPr>
            <a:endParaRPr lang="en-US" sz="2400" dirty="0">
              <a:solidFill>
                <a:schemeClr val="dk1"/>
              </a:solidFill>
            </a:endParaRPr>
          </a:p>
          <a:p>
            <a:pPr>
              <a:spcBef>
                <a:spcPts val="463"/>
              </a:spcBef>
              <a:spcAft>
                <a:spcPts val="0"/>
              </a:spcAft>
            </a:pPr>
            <a:r>
              <a:rPr lang="en-US" sz="2400" dirty="0" smtClean="0">
                <a:solidFill>
                  <a:schemeClr val="dk1"/>
                </a:solidFill>
              </a:rPr>
              <a:t>find </a:t>
            </a:r>
            <a:r>
              <a:rPr lang="en-US" sz="2400" dirty="0">
                <a:solidFill>
                  <a:schemeClr val="dk1"/>
                </a:solidFill>
              </a:rPr>
              <a:t>the average temperature  </a:t>
            </a:r>
            <a:r>
              <a:rPr lang="en-US" sz="2400" dirty="0" smtClean="0">
                <a:solidFill>
                  <a:schemeClr val="dk1"/>
                </a:solidFill>
              </a:rPr>
              <a:t>per </a:t>
            </a:r>
          </a:p>
          <a:p>
            <a:pPr>
              <a:spcBef>
                <a:spcPts val="463"/>
              </a:spcBef>
              <a:spcAft>
                <a:spcPts val="0"/>
              </a:spcAft>
            </a:pPr>
            <a:r>
              <a:rPr lang="en-US" sz="2400" dirty="0" smtClean="0">
                <a:solidFill>
                  <a:schemeClr val="dk1"/>
                </a:solidFill>
              </a:rPr>
              <a:t>country </a:t>
            </a:r>
            <a:r>
              <a:rPr lang="en-US" sz="2400" dirty="0">
                <a:solidFill>
                  <a:schemeClr val="dk1"/>
                </a:solidFill>
              </a:rPr>
              <a:t>z</a:t>
            </a:r>
            <a:r>
              <a:rPr lang="en-US" sz="2400" dirty="0" smtClean="0">
                <a:solidFill>
                  <a:schemeClr val="dk1"/>
                </a:solidFill>
              </a:rPr>
              <a:t>ones</a:t>
            </a:r>
            <a:endParaRPr lang="en-US" sz="2400" dirty="0">
              <a:solidFill>
                <a:schemeClr val="dk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497"/>
          <p:cNvSpPr/>
          <p:nvPr/>
        </p:nvSpPr>
        <p:spPr>
          <a:xfrm>
            <a:off x="6869112" y="2027237"/>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smtClean="0">
                <a:latin typeface="Courier New"/>
                <a:ea typeface="Courier New"/>
                <a:cs typeface="Courier New"/>
                <a:sym typeface="Courier New"/>
              </a:rPr>
              <a:t>countryZoneTemp.csv</a:t>
            </a:r>
            <a:endParaRPr lang="en-US" sz="1488" b="1" dirty="0">
              <a:latin typeface="Courier New"/>
              <a:ea typeface="Courier New"/>
              <a:cs typeface="Courier New"/>
              <a:sym typeface="Courier New"/>
            </a:endParaRP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721014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How to solve it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9" y="1552575"/>
            <a:ext cx="654635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Steps: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1. Load data line by line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2. Split each line to get each value separately</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3. Create records holding the different temperatures per country-zone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4. Aggregate and Compute the average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p:txBody>
      </p:sp>
      <p:sp>
        <p:nvSpPr>
          <p:cNvPr id="6" name="Shape 1497"/>
          <p:cNvSpPr/>
          <p:nvPr/>
        </p:nvSpPr>
        <p:spPr>
          <a:xfrm>
            <a:off x="7049593" y="1552575"/>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48824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Setup </a:t>
            </a:r>
            <a:r>
              <a:rPr lang="en-GB" altLang="fi-FI" dirty="0">
                <a:solidFill>
                  <a:srgbClr val="CC0000"/>
                </a:solidFill>
                <a:latin typeface="GFS Neohellenic" charset="0"/>
              </a:rPr>
              <a:t>S</a:t>
            </a:r>
            <a:r>
              <a:rPr lang="en-GB" altLang="fi-FI" dirty="0" smtClean="0">
                <a:solidFill>
                  <a:srgbClr val="CC0000"/>
                </a:solidFill>
                <a:latin typeface="GFS Neohellenic" charset="0"/>
              </a:rPr>
              <a:t>park Driver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b="1" dirty="0">
                <a:solidFill>
                  <a:schemeClr val="tx1"/>
                </a:solidFill>
              </a:rPr>
              <a:t>Create </a:t>
            </a:r>
            <a:r>
              <a:rPr lang="en-US" sz="2400" b="1" dirty="0" err="1">
                <a:solidFill>
                  <a:schemeClr val="tx1"/>
                </a:solidFill>
              </a:rPr>
              <a:t>SparkConf</a:t>
            </a:r>
            <a:r>
              <a:rPr lang="en-US" sz="2400" b="1" dirty="0">
                <a:solidFill>
                  <a:schemeClr val="tx1"/>
                </a:solidFill>
              </a:rPr>
              <a:t> and </a:t>
            </a:r>
            <a:r>
              <a:rPr lang="en-US" sz="2400" b="1" dirty="0" err="1" smtClean="0">
                <a:solidFill>
                  <a:schemeClr val="tx1"/>
                </a:solidFill>
              </a:rPr>
              <a:t>SparkContext</a:t>
            </a:r>
            <a:endParaRPr lang="en-US" sz="2400" b="1" dirty="0" smtClean="0">
              <a:solidFill>
                <a:schemeClr val="tx1"/>
              </a:solidFill>
            </a:endParaRP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solidFill>
                <a:srgbClr val="0000FF"/>
              </a:solidFill>
            </a:endParaRPr>
          </a:p>
          <a:p>
            <a:pPr>
              <a:lnSpc>
                <a:spcPct val="100000"/>
              </a:lnSpc>
              <a:spcBef>
                <a:spcPts val="0"/>
              </a:spcBef>
              <a:spcAft>
                <a:spcPts val="0"/>
              </a:spcAft>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org.apache.spark.SparkConf</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org.apache.spark.SparkContext</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object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AverageZoneTemperature</a:t>
            </a:r>
            <a:r>
              <a:rPr lang="en-US" sz="2500" b="1" dirty="0">
                <a:solidFill>
                  <a:schemeClr val="dk1"/>
                </a:solidFill>
                <a:highlight>
                  <a:srgbClr val="FFFFFF"/>
                </a:highlight>
                <a:latin typeface="Courier New"/>
                <a:ea typeface="Courier New"/>
                <a:cs typeface="Courier New"/>
                <a:sym typeface="Courier New"/>
              </a:rPr>
              <a:t>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rgbClr val="004080"/>
                </a:solidFill>
                <a:highlight>
                  <a:srgbClr val="FFFFFF"/>
                </a:highlight>
                <a:latin typeface="Courier New"/>
                <a:ea typeface="Courier New"/>
                <a:cs typeface="Courier New"/>
                <a:sym typeface="Courier New"/>
              </a:rPr>
              <a:t>def</a:t>
            </a:r>
            <a:r>
              <a:rPr lang="en-US" sz="2500" b="1" dirty="0">
                <a:solidFill>
                  <a:schemeClr val="dk1"/>
                </a:solidFill>
                <a:highlight>
                  <a:srgbClr val="FFFFFF"/>
                </a:highlight>
                <a:latin typeface="Courier New"/>
                <a:ea typeface="Courier New"/>
                <a:cs typeface="Courier New"/>
                <a:sym typeface="Courier New"/>
              </a:rPr>
              <a:t> main(</a:t>
            </a:r>
            <a:r>
              <a:rPr lang="en-US" sz="2500" b="1" dirty="0" err="1">
                <a:solidFill>
                  <a:schemeClr val="dk1"/>
                </a:solidFill>
                <a:highlight>
                  <a:srgbClr val="FFFFFF"/>
                </a:highlight>
                <a:latin typeface="Courier New"/>
                <a:ea typeface="Courier New"/>
                <a:cs typeface="Courier New"/>
                <a:sym typeface="Courier New"/>
              </a:rPr>
              <a:t>args</a:t>
            </a:r>
            <a:r>
              <a:rPr lang="en-US" sz="2500" b="1" dirty="0">
                <a:solidFill>
                  <a:schemeClr val="dk1"/>
                </a:solidFill>
                <a:highlight>
                  <a:srgbClr val="FFFFFF"/>
                </a:highlight>
                <a:latin typeface="Courier New"/>
                <a:ea typeface="Courier New"/>
                <a:cs typeface="Courier New"/>
                <a:sym typeface="Courier New"/>
              </a:rPr>
              <a:t>: Array[String]) =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conf</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SparkConf</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setAppName</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a:t>
            </a:r>
            <a:r>
              <a:rPr lang="en-US" sz="2500" b="1" dirty="0" err="1">
                <a:solidFill>
                  <a:srgbClr val="FF0000"/>
                </a:solidFill>
                <a:highlight>
                  <a:srgbClr val="FFFFFF"/>
                </a:highlight>
                <a:latin typeface="Courier New"/>
                <a:ea typeface="Courier New"/>
                <a:cs typeface="Courier New"/>
                <a:sym typeface="Courier New"/>
              </a:rPr>
              <a:t>SparkWordCountJoinExample</a:t>
            </a:r>
            <a:r>
              <a:rPr lang="en-US" sz="2500" b="1" dirty="0">
                <a:solidFill>
                  <a:srgbClr val="FF0000"/>
                </a:solidFill>
                <a:highlight>
                  <a:srgbClr val="FFFFFF"/>
                </a:highlight>
                <a:latin typeface="Courier New"/>
                <a:ea typeface="Courier New"/>
                <a:cs typeface="Courier New"/>
                <a:sym typeface="Courier New"/>
              </a:rPr>
              <a:t>"</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setMaster</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"spark://&lt;master-</a:t>
            </a:r>
            <a:r>
              <a:rPr lang="en-US" sz="2500" b="1" dirty="0" err="1">
                <a:solidFill>
                  <a:srgbClr val="FF0000"/>
                </a:solidFill>
                <a:highlight>
                  <a:srgbClr val="FFFFFF"/>
                </a:highlight>
                <a:latin typeface="Courier New"/>
                <a:ea typeface="Courier New"/>
                <a:cs typeface="Courier New"/>
                <a:sym typeface="Courier New"/>
              </a:rPr>
              <a:t>ip</a:t>
            </a:r>
            <a:r>
              <a:rPr lang="en-US" sz="2500" b="1" dirty="0">
                <a:solidFill>
                  <a:srgbClr val="FF0000"/>
                </a:solidFill>
                <a:highlight>
                  <a:srgbClr val="FFFFFF"/>
                </a:highlight>
                <a:latin typeface="Courier New"/>
                <a:ea typeface="Courier New"/>
                <a:cs typeface="Courier New"/>
                <a:sym typeface="Courier New"/>
              </a:rPr>
              <a:t>&gt;:7077</a:t>
            </a:r>
            <a:r>
              <a:rPr lang="en-US" sz="2500" b="1" dirty="0" smtClean="0">
                <a:solidFill>
                  <a:srgbClr val="FF0000"/>
                </a:solidFill>
                <a:highlight>
                  <a:srgbClr val="FFFFFF"/>
                </a:highlight>
                <a:latin typeface="Courier New"/>
                <a:ea typeface="Courier New"/>
                <a:cs typeface="Courier New"/>
                <a:sym typeface="Courier New"/>
              </a:rPr>
              <a:t>"</a:t>
            </a:r>
            <a:r>
              <a:rPr lang="en-US" sz="25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sc</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SparkContext</a:t>
            </a:r>
            <a:r>
              <a:rPr lang="en-US" sz="2500" b="1" dirty="0">
                <a:solidFill>
                  <a:schemeClr val="dk1"/>
                </a:solidFill>
                <a:highlight>
                  <a:srgbClr val="FFFFFF"/>
                </a:highlight>
                <a:latin typeface="Courier New"/>
                <a:ea typeface="Courier New"/>
                <a:cs typeface="Courier New"/>
                <a:sym typeface="Courier New"/>
              </a:rPr>
              <a:t>(</a:t>
            </a:r>
            <a:r>
              <a:rPr lang="en-US" sz="2500" b="1" dirty="0" err="1">
                <a:solidFill>
                  <a:schemeClr val="dk1"/>
                </a:solidFill>
                <a:highlight>
                  <a:srgbClr val="FFFFFF"/>
                </a:highlight>
                <a:latin typeface="Courier New"/>
                <a:ea typeface="Courier New"/>
                <a:cs typeface="Courier New"/>
                <a:sym typeface="Courier New"/>
              </a:rPr>
              <a:t>conf</a:t>
            </a:r>
            <a:r>
              <a:rPr lang="en-US" sz="2500" b="1" dirty="0" smtClean="0">
                <a:solidFill>
                  <a:schemeClr val="dk1"/>
                </a:solidFill>
                <a:highlight>
                  <a:srgbClr val="FFFFFF"/>
                </a:highlight>
                <a:latin typeface="Courier New"/>
                <a:ea typeface="Courier New"/>
                <a:cs typeface="Courier New"/>
                <a:sym typeface="Courier New"/>
              </a:rPr>
              <a:t>)</a:t>
            </a:r>
            <a:endParaRPr lang="en-US" sz="2500" dirty="0">
              <a:solidFill>
                <a:srgbClr val="0000FF"/>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6126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1. Loading data</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buClr>
                <a:schemeClr val="dk1"/>
              </a:buClr>
              <a:buSzPct val="42307"/>
            </a:pPr>
            <a:r>
              <a:rPr lang="en-US" sz="2200" dirty="0">
                <a:solidFill>
                  <a:schemeClr val="tx1"/>
                </a:solidFill>
              </a:rPr>
              <a:t>Create an RDD to load the lines of the file</a:t>
            </a:r>
            <a:endParaRPr lang="en-US" sz="2200" dirty="0">
              <a:solidFill>
                <a:schemeClr val="tx1"/>
              </a:solidFill>
              <a:highlight>
                <a:srgbClr val="FFFFFF"/>
              </a:highlight>
              <a:latin typeface="Courier New"/>
              <a:ea typeface="Courier New"/>
              <a:cs typeface="Courier New"/>
              <a:sym typeface="Courier New"/>
            </a:endParaRPr>
          </a:p>
          <a:p>
            <a:pPr>
              <a:spcAft>
                <a:spcPts val="0"/>
              </a:spcAft>
            </a:pPr>
            <a:r>
              <a:rPr lang="en-US" sz="2200" b="1" dirty="0" err="1">
                <a:solidFill>
                  <a:srgbClr val="004080"/>
                </a:solidFill>
                <a:highlight>
                  <a:srgbClr val="FFFFFF"/>
                </a:highlight>
                <a:latin typeface="Courier New"/>
                <a:ea typeface="Courier New"/>
                <a:cs typeface="Courier New"/>
                <a:sym typeface="Courier New"/>
              </a:rPr>
              <a:t>val</a:t>
            </a:r>
            <a:r>
              <a:rPr lang="en-US" sz="2200" b="1" dirty="0">
                <a:solidFill>
                  <a:schemeClr val="dk1"/>
                </a:solidFill>
                <a:highlight>
                  <a:srgbClr val="FFFFFF"/>
                </a:highlight>
                <a:latin typeface="Courier New"/>
                <a:ea typeface="Courier New"/>
                <a:cs typeface="Courier New"/>
                <a:sym typeface="Courier New"/>
              </a:rPr>
              <a:t> </a:t>
            </a:r>
            <a:r>
              <a:rPr lang="en-US" sz="2200" b="1" dirty="0" err="1">
                <a:solidFill>
                  <a:schemeClr val="dk1"/>
                </a:solidFill>
                <a:highlight>
                  <a:srgbClr val="FFFFFF"/>
                </a:highlight>
                <a:latin typeface="Courier New"/>
                <a:ea typeface="Courier New"/>
                <a:cs typeface="Courier New"/>
                <a:sym typeface="Courier New"/>
              </a:rPr>
              <a:t>baseRDD</a:t>
            </a:r>
            <a:r>
              <a:rPr lang="en-US" sz="2200" b="1" dirty="0">
                <a:solidFill>
                  <a:schemeClr val="dk1"/>
                </a:solidFill>
                <a:highlight>
                  <a:srgbClr val="FFFFFF"/>
                </a:highlight>
                <a:latin typeface="Courier New"/>
                <a:ea typeface="Courier New"/>
                <a:cs typeface="Courier New"/>
                <a:sym typeface="Courier New"/>
              </a:rPr>
              <a:t> = </a:t>
            </a:r>
            <a:r>
              <a:rPr lang="en-US" sz="2200" b="1" dirty="0" err="1">
                <a:solidFill>
                  <a:schemeClr val="dk1"/>
                </a:solidFill>
                <a:highlight>
                  <a:srgbClr val="FFFFFF"/>
                </a:highlight>
                <a:latin typeface="Courier New"/>
                <a:ea typeface="Courier New"/>
                <a:cs typeface="Courier New"/>
                <a:sym typeface="Courier New"/>
              </a:rPr>
              <a:t>sc.textFile</a:t>
            </a:r>
            <a:r>
              <a:rPr lang="en-US" sz="2200" b="1" dirty="0" smtClean="0">
                <a:solidFill>
                  <a:schemeClr val="dk1"/>
                </a:solidFill>
                <a:highlight>
                  <a:srgbClr val="FFFFFF"/>
                </a:highlight>
                <a:latin typeface="Courier New"/>
                <a:ea typeface="Courier New"/>
                <a:cs typeface="Courier New"/>
                <a:sym typeface="Courier New"/>
              </a:rPr>
              <a:t>(</a:t>
            </a:r>
            <a:r>
              <a:rPr lang="en-US" sz="2200" b="1" dirty="0" smtClean="0">
                <a:solidFill>
                  <a:srgbClr val="FF0000"/>
                </a:solidFill>
                <a:highlight>
                  <a:srgbClr val="FFFFFF"/>
                </a:highlight>
                <a:latin typeface="Courier New"/>
                <a:ea typeface="Courier New"/>
                <a:cs typeface="Courier New"/>
                <a:sym typeface="Courier New"/>
              </a:rPr>
              <a:t>"&lt;</a:t>
            </a:r>
            <a:r>
              <a:rPr lang="en-US" sz="2200" b="1" dirty="0" err="1" smtClean="0">
                <a:solidFill>
                  <a:srgbClr val="FF0000"/>
                </a:solidFill>
                <a:highlight>
                  <a:srgbClr val="FFFFFF"/>
                </a:highlight>
                <a:latin typeface="Courier New"/>
                <a:ea typeface="Courier New"/>
                <a:cs typeface="Courier New"/>
                <a:sym typeface="Courier New"/>
              </a:rPr>
              <a:t>file_Path</a:t>
            </a:r>
            <a:r>
              <a:rPr lang="en-US" sz="2200" b="1" dirty="0" smtClean="0">
                <a:solidFill>
                  <a:srgbClr val="FF0000"/>
                </a:solidFill>
                <a:highlight>
                  <a:srgbClr val="FFFFFF"/>
                </a:highlight>
                <a:latin typeface="Courier New"/>
                <a:ea typeface="Courier New"/>
                <a:cs typeface="Courier New"/>
                <a:sym typeface="Courier New"/>
              </a:rPr>
              <a:t>&gt;/</a:t>
            </a:r>
            <a:r>
              <a:rPr lang="en-US" sz="2200" b="1" dirty="0">
                <a:solidFill>
                  <a:srgbClr val="FF0000"/>
                </a:solidFill>
                <a:highlight>
                  <a:srgbClr val="FFFFFF"/>
                </a:highlight>
                <a:latin typeface="Courier New"/>
                <a:ea typeface="Courier New"/>
                <a:cs typeface="Courier New"/>
                <a:sym typeface="Courier New"/>
              </a:rPr>
              <a:t>countryZoneTemp.txt"</a:t>
            </a:r>
            <a:r>
              <a:rPr lang="en-US" sz="2200" b="1" dirty="0">
                <a:solidFill>
                  <a:schemeClr val="dk1"/>
                </a:solidFill>
                <a:highlight>
                  <a:srgbClr val="FFFFFF"/>
                </a:highlight>
                <a:latin typeface="Courier New"/>
                <a:ea typeface="Courier New"/>
                <a:cs typeface="Courier New"/>
                <a:sym typeface="Courier New"/>
              </a:rPr>
              <a:t>)</a:t>
            </a:r>
          </a:p>
          <a:p>
            <a:pPr marL="0" indent="0">
              <a:spcAft>
                <a:spcPts val="0"/>
              </a:spcAft>
            </a:pPr>
            <a:endParaRPr lang="en-US" sz="1800" dirty="0">
              <a:solidFill>
                <a:srgbClr val="0000FF"/>
              </a:solidFill>
              <a:highlight>
                <a:srgbClr val="FFFFFF"/>
              </a:highlight>
            </a:endParaRPr>
          </a:p>
          <a:p>
            <a:pPr marL="0" indent="0">
              <a:spcAft>
                <a:spcPts val="0"/>
              </a:spcAft>
            </a:pPr>
            <a:r>
              <a:rPr lang="en-US" sz="2200" dirty="0">
                <a:solidFill>
                  <a:schemeClr val="tx1"/>
                </a:solidFill>
                <a:highlight>
                  <a:srgbClr val="FFFFFF"/>
                </a:highlight>
              </a:rPr>
              <a:t>At computation </a:t>
            </a:r>
            <a:r>
              <a:rPr lang="en-US" sz="2200" dirty="0" smtClean="0">
                <a:solidFill>
                  <a:schemeClr val="tx1"/>
                </a:solidFill>
                <a:highlight>
                  <a:srgbClr val="FFFFFF"/>
                </a:highlight>
              </a:rPr>
              <a:t>time, each line of the file will form each element of the RDD:</a:t>
            </a:r>
            <a:endParaRPr lang="en-US" sz="2200" dirty="0">
              <a:solidFill>
                <a:schemeClr val="tx1"/>
              </a:solidFill>
              <a:highlight>
                <a:srgbClr val="FFFFFF"/>
              </a:highlight>
            </a:endParaRPr>
          </a:p>
          <a:p>
            <a:pPr>
              <a:spcBef>
                <a:spcPts val="463"/>
              </a:spcBef>
              <a:spcAft>
                <a:spcPts val="0"/>
              </a:spcAft>
            </a:pPr>
            <a:endParaRPr lang="en-US" sz="2800" dirty="0">
              <a:solidFill>
                <a:schemeClr val="dk1"/>
              </a:solidFill>
            </a:endParaRPr>
          </a:p>
          <a:p>
            <a:pPr>
              <a:spcBef>
                <a:spcPts val="463"/>
              </a:spcBef>
              <a:spcAft>
                <a:spcPts val="0"/>
              </a:spcAft>
            </a:pPr>
            <a:endParaRPr lang="en-US" sz="2800" dirty="0">
              <a:solidFill>
                <a:schemeClr val="dk1"/>
              </a:solidFill>
            </a:endParaRPr>
          </a:p>
        </p:txBody>
      </p:sp>
      <p:sp>
        <p:nvSpPr>
          <p:cNvPr id="6" name="Shape 1570"/>
          <p:cNvSpPr/>
          <p:nvPr/>
        </p:nvSpPr>
        <p:spPr>
          <a:xfrm>
            <a:off x="3216881" y="4293423"/>
            <a:ext cx="1486006"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Blocks</a:t>
            </a: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r>
              <a:rPr lang="en-US" sz="1984" b="1" dirty="0">
                <a:solidFill>
                  <a:schemeClr val="dk1"/>
                </a:solidFill>
                <a:latin typeface="Courier New"/>
                <a:ea typeface="Courier New"/>
                <a:cs typeface="Courier New"/>
                <a:sym typeface="Courier New"/>
              </a:rPr>
              <a:t>…</a:t>
            </a:r>
          </a:p>
        </p:txBody>
      </p:sp>
      <p:sp>
        <p:nvSpPr>
          <p:cNvPr id="7" name="Shape 1570"/>
          <p:cNvSpPr/>
          <p:nvPr/>
        </p:nvSpPr>
        <p:spPr>
          <a:xfrm>
            <a:off x="3300070" y="4699626"/>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01101010001001</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00111010011011</a:t>
            </a:r>
          </a:p>
        </p:txBody>
      </p:sp>
      <p:sp>
        <p:nvSpPr>
          <p:cNvPr id="8" name="Shape 1570"/>
          <p:cNvSpPr/>
          <p:nvPr/>
        </p:nvSpPr>
        <p:spPr>
          <a:xfrm>
            <a:off x="3300070" y="5803210"/>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11100011000100</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00011001101111</a:t>
            </a:r>
          </a:p>
        </p:txBody>
      </p:sp>
      <p:cxnSp>
        <p:nvCxnSpPr>
          <p:cNvPr id="10" name="Straight Arrow Connector 9"/>
          <p:cNvCxnSpPr>
            <a:stCxn id="6" idx="3"/>
            <a:endCxn id="13" idx="1"/>
          </p:cNvCxnSpPr>
          <p:nvPr/>
        </p:nvCxnSpPr>
        <p:spPr>
          <a:xfrm>
            <a:off x="4702887" y="5470378"/>
            <a:ext cx="2325353" cy="2810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Shape 1570"/>
          <p:cNvSpPr/>
          <p:nvPr/>
        </p:nvSpPr>
        <p:spPr>
          <a:xfrm>
            <a:off x="7205627" y="4808400"/>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12" name="Shape 1571"/>
          <p:cNvSpPr/>
          <p:nvPr/>
        </p:nvSpPr>
        <p:spPr>
          <a:xfrm>
            <a:off x="7205627" y="5641544"/>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13" name="Shape 1570"/>
          <p:cNvSpPr/>
          <p:nvPr/>
        </p:nvSpPr>
        <p:spPr>
          <a:xfrm>
            <a:off x="7028241" y="4321528"/>
            <a:ext cx="2480951"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14" name="Shape 1570"/>
          <p:cNvSpPr/>
          <p:nvPr/>
        </p:nvSpPr>
        <p:spPr>
          <a:xfrm>
            <a:off x="5122561" y="5045884"/>
            <a:ext cx="1486006" cy="438545"/>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a:t>
            </a:r>
          </a:p>
        </p:txBody>
      </p:sp>
      <p:sp>
        <p:nvSpPr>
          <p:cNvPr id="15" name="Shape 1497"/>
          <p:cNvSpPr/>
          <p:nvPr/>
        </p:nvSpPr>
        <p:spPr>
          <a:xfrm>
            <a:off x="610691" y="4321528"/>
            <a:ext cx="2524621" cy="232580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endParaRPr lang="en-US" sz="900" b="1" dirty="0" smtClean="0">
              <a:solidFill>
                <a:schemeClr val="dk1"/>
              </a:solidFill>
              <a:latin typeface="Courier New"/>
              <a:ea typeface="Courier New"/>
              <a:cs typeface="Courier New"/>
              <a:sym typeface="Courier New"/>
            </a:endParaRPr>
          </a:p>
          <a:p>
            <a:pPr>
              <a:lnSpc>
                <a:spcPct val="115000"/>
              </a:lnSpc>
              <a:spcBef>
                <a:spcPts val="463"/>
              </a:spcBef>
            </a:pPr>
            <a:r>
              <a:rPr lang="en-US" sz="1488" b="1" dirty="0" smtClean="0">
                <a:solidFill>
                  <a:schemeClr val="dk1"/>
                </a:solidFill>
                <a:latin typeface="Courier New"/>
                <a:ea typeface="Courier New"/>
                <a:cs typeface="Courier New"/>
                <a:sym typeface="Courier New"/>
              </a:rPr>
              <a:t>India,Z1,22</a:t>
            </a:r>
            <a:r>
              <a:rPr lang="en-US" sz="1488" b="1" dirty="0">
                <a:solidFill>
                  <a:schemeClr val="dk1"/>
                </a:solidFill>
                <a:latin typeface="Courier New"/>
                <a:ea typeface="Courier New"/>
                <a:cs typeface="Courier New"/>
                <a:sym typeface="Courier New"/>
              </a:rPr>
              <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Australia,Z1,29</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India,Z2,28</a:t>
            </a: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06186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2. Split </a:t>
            </a:r>
            <a:r>
              <a:rPr lang="en-GB" altLang="fi-FI" dirty="0">
                <a:solidFill>
                  <a:srgbClr val="CC0000"/>
                </a:solidFill>
                <a:latin typeface="GFS Neohellenic" charset="0"/>
              </a:rPr>
              <a:t>each line </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smtClean="0">
                <a:solidFill>
                  <a:schemeClr val="tx1"/>
                </a:solidFill>
              </a:rPr>
              <a:t>map to </a:t>
            </a:r>
            <a:r>
              <a:rPr lang="en-US" sz="2200" dirty="0">
                <a:solidFill>
                  <a:schemeClr val="tx1"/>
                </a:solidFill>
              </a:rPr>
              <a:t>split into words</a:t>
            </a:r>
          </a:p>
          <a:p>
            <a:pPr>
              <a:spcBef>
                <a:spcPts val="463"/>
              </a:spcBef>
              <a:spcAft>
                <a:spcPts val="0"/>
              </a:spcAft>
            </a:pPr>
            <a:r>
              <a:rPr lang="en-US" sz="2200" b="1" dirty="0">
                <a:solidFill>
                  <a:schemeClr val="dk1"/>
                </a:solidFill>
                <a:latin typeface="Courier New"/>
                <a:ea typeface="Courier New"/>
                <a:cs typeface="Courier New"/>
                <a:sym typeface="Courier New"/>
              </a:rPr>
              <a:t>.map(x =&gt; </a:t>
            </a:r>
            <a:r>
              <a:rPr lang="en-US" sz="2200" b="1" dirty="0" err="1">
                <a:solidFill>
                  <a:schemeClr val="dk1"/>
                </a:solidFill>
                <a:latin typeface="Courier New"/>
                <a:ea typeface="Courier New"/>
                <a:cs typeface="Courier New"/>
                <a:sym typeface="Courier New"/>
              </a:rPr>
              <a:t>x.split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as </a:t>
            </a:r>
            <a:r>
              <a:rPr lang="en-US" sz="2200" b="1" dirty="0">
                <a:solidFill>
                  <a:schemeClr val="tx1"/>
                </a:solidFill>
                <a:latin typeface="Courier New"/>
                <a:ea typeface="Courier New"/>
                <a:cs typeface="Courier New"/>
                <a:sym typeface="Courier New"/>
              </a:rPr>
              <a:t>Array[Array[String]]: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1169268" y="4249552"/>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7" name="Shape 1571"/>
          <p:cNvSpPr/>
          <p:nvPr/>
        </p:nvSpPr>
        <p:spPr>
          <a:xfrm>
            <a:off x="1169268" y="5082696"/>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8" name="Shape 1570"/>
          <p:cNvSpPr/>
          <p:nvPr/>
        </p:nvSpPr>
        <p:spPr>
          <a:xfrm>
            <a:off x="991882" y="3847086"/>
            <a:ext cx="2480951" cy="2269503"/>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9" name="Shape 1570"/>
          <p:cNvSpPr/>
          <p:nvPr/>
        </p:nvSpPr>
        <p:spPr>
          <a:xfrm>
            <a:off x="6118894" y="4242885"/>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0" name="Shape 1571"/>
          <p:cNvSpPr/>
          <p:nvPr/>
        </p:nvSpPr>
        <p:spPr>
          <a:xfrm>
            <a:off x="6118894" y="5108145"/>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1" name="Shape 1570"/>
          <p:cNvSpPr/>
          <p:nvPr/>
        </p:nvSpPr>
        <p:spPr>
          <a:xfrm>
            <a:off x="5973203" y="3847085"/>
            <a:ext cx="3000058" cy="2294952"/>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cxnSp>
        <p:nvCxnSpPr>
          <p:cNvPr id="12" name="Straight Arrow Connector 11"/>
          <p:cNvCxnSpPr>
            <a:stCxn id="8" idx="3"/>
            <a:endCxn id="11" idx="1"/>
          </p:cNvCxnSpPr>
          <p:nvPr/>
        </p:nvCxnSpPr>
        <p:spPr>
          <a:xfrm>
            <a:off x="3472833" y="4981838"/>
            <a:ext cx="2500370" cy="127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Shape 1570"/>
          <p:cNvSpPr/>
          <p:nvPr/>
        </p:nvSpPr>
        <p:spPr>
          <a:xfrm>
            <a:off x="3707847" y="4242885"/>
            <a:ext cx="2002720"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to Split into words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57609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BC02A6B-BB4B-4BCB-8EA9-A14CB6464785}" type="slidenum">
              <a:rPr lang="en-GB" altLang="fi-FI"/>
              <a:pPr/>
              <a:t>8</a:t>
            </a:fld>
            <a:endParaRPr lang="en-GB" altLang="fi-FI"/>
          </a:p>
        </p:txBody>
      </p:sp>
      <p:sp>
        <p:nvSpPr>
          <p:cNvPr id="1331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 Simplified Data Flow</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296988"/>
            <a:ext cx="7391400" cy="51297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3114954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a:solidFill>
                  <a:srgbClr val="CC0000"/>
                </a:solidFill>
                <a:latin typeface="GFS Neohellenic" charset="0"/>
              </a:rPr>
              <a:t>3</a:t>
            </a:r>
            <a:r>
              <a:rPr lang="en-US" altLang="fi-FI" dirty="0" smtClean="0">
                <a:solidFill>
                  <a:srgbClr val="CC0000"/>
                </a:solidFill>
                <a:latin typeface="GFS Neohellenic" charset="0"/>
              </a:rPr>
              <a:t>. Create records</a:t>
            </a:r>
            <a:endParaRPr lang="en-US"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Form Pairs </a:t>
            </a:r>
            <a:r>
              <a:rPr lang="en-US" sz="2200" b="1" dirty="0">
                <a:solidFill>
                  <a:schemeClr val="tx1"/>
                </a:solidFill>
              </a:rPr>
              <a:t>&lt;Key, Value&gt;</a:t>
            </a:r>
            <a:r>
              <a:rPr lang="en-US" sz="2200" dirty="0" smtClean="0">
                <a:solidFill>
                  <a:schemeClr val="tx1"/>
                </a:solidFill>
              </a:rPr>
              <a:t/>
            </a:r>
            <a:br>
              <a:rPr lang="en-US" sz="2200" dirty="0" smtClean="0">
                <a:solidFill>
                  <a:schemeClr val="tx1"/>
                </a:solidFill>
              </a:rPr>
            </a:br>
            <a:r>
              <a:rPr lang="en-US" sz="2200" dirty="0" smtClean="0">
                <a:solidFill>
                  <a:schemeClr val="tx1"/>
                </a:solidFill>
              </a:rPr>
              <a:t>Use map again to </a:t>
            </a:r>
            <a:r>
              <a:rPr lang="en-US" sz="2200" dirty="0">
                <a:solidFill>
                  <a:schemeClr val="tx1"/>
                </a:solidFill>
              </a:rPr>
              <a:t>transform the RDD into &lt;Key, Value&gt; pair </a:t>
            </a:r>
          </a:p>
          <a:p>
            <a:pPr>
              <a:spcBef>
                <a:spcPts val="463"/>
              </a:spcBef>
              <a:spcAft>
                <a:spcPts val="0"/>
              </a:spcAft>
            </a:pPr>
            <a:r>
              <a:rPr lang="en-US" sz="2200" b="1" dirty="0">
                <a:solidFill>
                  <a:schemeClr val="dk1"/>
                </a:solidFill>
                <a:latin typeface="Courier New"/>
                <a:ea typeface="Courier New"/>
                <a:cs typeface="Courier New"/>
                <a:sym typeface="Courier New"/>
              </a:rPr>
              <a:t>.map(x =&gt; ((x(0), x(1)), x(2</a:t>
            </a:r>
            <a:r>
              <a:rPr lang="en-US" sz="2200" b="1" dirty="0" smtClean="0">
                <a:solidFill>
                  <a:schemeClr val="dk1"/>
                </a:solidFill>
                <a:latin typeface="Courier New"/>
                <a:ea typeface="Courier New"/>
                <a:cs typeface="Courier New"/>
                <a:sym typeface="Courier New"/>
              </a:rPr>
              <a:t>).</a:t>
            </a:r>
            <a:r>
              <a:rPr lang="en-US" sz="2200" b="1" dirty="0" err="1" smtClean="0">
                <a:solidFill>
                  <a:schemeClr val="dk1"/>
                </a:solidFill>
                <a:latin typeface="Courier New"/>
                <a:ea typeface="Courier New"/>
                <a:cs typeface="Courier New"/>
                <a:sym typeface="Courier New"/>
              </a:rPr>
              <a:t>toInt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smtClean="0">
                <a:solidFill>
                  <a:schemeClr val="tx1"/>
                </a:solidFill>
              </a:rPr>
              <a:t>At </a:t>
            </a:r>
            <a:r>
              <a:rPr lang="en-US" sz="2200" dirty="0">
                <a:solidFill>
                  <a:schemeClr val="tx1"/>
                </a:solidFill>
              </a:rPr>
              <a:t>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697993" y="463986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697994" y="550512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8" name="Shape 1570"/>
          <p:cNvSpPr/>
          <p:nvPr/>
        </p:nvSpPr>
        <p:spPr>
          <a:xfrm>
            <a:off x="6552302" y="4245423"/>
            <a:ext cx="300005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813"/>
            <a:ext cx="3107091"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675674" y="4672033"/>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&lt;Key, Value&gt; pair </a:t>
            </a:r>
          </a:p>
        </p:txBody>
      </p:sp>
      <p:sp>
        <p:nvSpPr>
          <p:cNvPr id="11" name="Shape 1570"/>
          <p:cNvSpPr/>
          <p:nvPr/>
        </p:nvSpPr>
        <p:spPr>
          <a:xfrm>
            <a:off x="590844" y="4617094"/>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2" name="Shape 1571"/>
          <p:cNvSpPr/>
          <p:nvPr/>
        </p:nvSpPr>
        <p:spPr>
          <a:xfrm>
            <a:off x="590844" y="5482354"/>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3" name="Shape 1570"/>
          <p:cNvSpPr/>
          <p:nvPr/>
        </p:nvSpPr>
        <p:spPr>
          <a:xfrm>
            <a:off x="445152" y="4237381"/>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719887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3. </a:t>
            </a:r>
            <a:r>
              <a:rPr lang="en-US" altLang="fi-FI" dirty="0">
                <a:solidFill>
                  <a:srgbClr val="CC0000"/>
                </a:solidFill>
                <a:latin typeface="GFS Neohellenic" charset="0"/>
              </a:rPr>
              <a:t>Create records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Use aces to count the duplicated keys</a:t>
            </a:r>
            <a:r>
              <a:rPr lang="en-US" sz="2200" b="1" dirty="0">
                <a:solidFill>
                  <a:schemeClr val="tx1"/>
                </a:solidFill>
              </a:rPr>
              <a:t/>
            </a:r>
            <a:br>
              <a:rPr lang="en-US" sz="2200" b="1" dirty="0">
                <a:solidFill>
                  <a:schemeClr val="tx1"/>
                </a:solidFill>
              </a:rPr>
            </a:br>
            <a:r>
              <a:rPr lang="en-US" sz="2200" dirty="0">
                <a:solidFill>
                  <a:schemeClr val="tx1"/>
                </a:solidFill>
              </a:rPr>
              <a:t>Use </a:t>
            </a:r>
            <a:r>
              <a:rPr lang="en-US" sz="2200" dirty="0" err="1" smtClean="0">
                <a:solidFill>
                  <a:schemeClr val="tx1"/>
                </a:solidFill>
              </a:rPr>
              <a:t>mapValues</a:t>
            </a:r>
            <a:r>
              <a:rPr lang="en-US" sz="2200" dirty="0" smtClean="0">
                <a:solidFill>
                  <a:schemeClr val="tx1"/>
                </a:solidFill>
              </a:rPr>
              <a:t> </a:t>
            </a:r>
            <a:r>
              <a:rPr lang="en-US" sz="2200" dirty="0">
                <a:solidFill>
                  <a:schemeClr val="tx1"/>
                </a:solidFill>
              </a:rPr>
              <a:t>to count each value in pair</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((_, 1</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 </a:t>
            </a:r>
            <a:r>
              <a:rPr lang="en-US" sz="2200" b="1" dirty="0" err="1">
                <a:solidFill>
                  <a:schemeClr val="tx1"/>
                </a:solidFill>
                <a:latin typeface="Courier New"/>
                <a:ea typeface="Courier New"/>
                <a:cs typeface="Courier New"/>
                <a:sym typeface="Courier New"/>
              </a:rPr>
              <a:t>Int</a:t>
            </a:r>
            <a:r>
              <a:rPr lang="en-US" sz="2200" b="1" dirty="0" smtClean="0">
                <a:solidFill>
                  <a:schemeClr val="tx1"/>
                </a:solidFill>
                <a:latin typeface="Courier New"/>
                <a:ea typeface="Courier New"/>
                <a:cs typeface="Courier New"/>
                <a:sym typeface="Courier New"/>
              </a:rPr>
              <a:t>))]:</a:t>
            </a:r>
          </a:p>
        </p:txBody>
      </p:sp>
      <p:sp>
        <p:nvSpPr>
          <p:cNvPr id="6" name="Shape 1570"/>
          <p:cNvSpPr/>
          <p:nvPr/>
        </p:nvSpPr>
        <p:spPr>
          <a:xfrm>
            <a:off x="6343808" y="4639516"/>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50477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8" name="Shape 1570"/>
          <p:cNvSpPr/>
          <p:nvPr/>
        </p:nvSpPr>
        <p:spPr>
          <a:xfrm>
            <a:off x="6185106" y="424507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469"/>
            <a:ext cx="2739896"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490678" y="4671689"/>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values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&lt;temperature, 1&gt; pair </a:t>
            </a:r>
          </a:p>
        </p:txBody>
      </p:sp>
      <p:sp>
        <p:nvSpPr>
          <p:cNvPr id="11" name="Shape 1570"/>
          <p:cNvSpPr/>
          <p:nvPr/>
        </p:nvSpPr>
        <p:spPr>
          <a:xfrm>
            <a:off x="590844" y="461675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12" name="Shape 1571"/>
          <p:cNvSpPr/>
          <p:nvPr/>
        </p:nvSpPr>
        <p:spPr>
          <a:xfrm>
            <a:off x="590844" y="548201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13" name="Shape 1570"/>
          <p:cNvSpPr/>
          <p:nvPr/>
        </p:nvSpPr>
        <p:spPr>
          <a:xfrm>
            <a:off x="445152" y="4237037"/>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53162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4. Aggregate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reduceByKey</a:t>
            </a:r>
            <a:r>
              <a:rPr lang="en-US" sz="2200" dirty="0">
                <a:solidFill>
                  <a:schemeClr val="tx1"/>
                </a:solidFill>
              </a:rPr>
              <a:t> </a:t>
            </a:r>
            <a:r>
              <a:rPr lang="en-US" sz="2200" dirty="0" smtClean="0">
                <a:solidFill>
                  <a:schemeClr val="tx1"/>
                </a:solidFill>
              </a:rPr>
              <a:t>to aggregate and sum </a:t>
            </a:r>
            <a:r>
              <a:rPr lang="en-US" sz="2200" dirty="0">
                <a:solidFill>
                  <a:schemeClr val="tx1"/>
                </a:solidFill>
              </a:rPr>
              <a:t>up values</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reduceByKey</a:t>
            </a:r>
            <a:r>
              <a:rPr lang="en-US" sz="2200" b="1" dirty="0">
                <a:solidFill>
                  <a:schemeClr val="dk1"/>
                </a:solidFill>
                <a:latin typeface="Courier New"/>
                <a:ea typeface="Courier New"/>
                <a:cs typeface="Courier New"/>
                <a:sym typeface="Courier New"/>
              </a:rPr>
              <a:t>((x, y) =&gt; (x._1 + y._1, x._2 + y._2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still formed as before, but also reduced such that the same country-zone keys are aggregated and counted by summing up the aces.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343808" y="4487460"/>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352720"/>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8" name="Shape 1570"/>
          <p:cNvSpPr/>
          <p:nvPr/>
        </p:nvSpPr>
        <p:spPr>
          <a:xfrm>
            <a:off x="6185106" y="4093023"/>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5222356"/>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477986"/>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34324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12" name="Shape 1570"/>
          <p:cNvSpPr/>
          <p:nvPr/>
        </p:nvSpPr>
        <p:spPr>
          <a:xfrm>
            <a:off x="445151" y="408354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519633"/>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0371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4. And Compute the average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mapValues</a:t>
            </a:r>
            <a:r>
              <a:rPr lang="en-US" sz="2200" dirty="0">
                <a:solidFill>
                  <a:schemeClr val="tx1"/>
                </a:solidFill>
              </a:rPr>
              <a:t>(x =&gt; f(x)) again to compute the average</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((x) =&gt; x._1.toDouble / x._2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2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rPr>
              <a:t>Array</a:t>
            </a:r>
            <a:r>
              <a:rPr lang="en-US" sz="2200" b="1" dirty="0">
                <a:solidFill>
                  <a:schemeClr val="tx1"/>
                </a:solidFill>
              </a:rPr>
              <a:t>[((String, String), Double</a:t>
            </a:r>
            <a:r>
              <a:rPr lang="en-US" sz="2200" b="1" dirty="0" smtClean="0">
                <a:solidFill>
                  <a:schemeClr val="tx1"/>
                </a:solidFill>
              </a:rPr>
              <a:t>)]</a:t>
            </a:r>
            <a:endParaRPr lang="en-US" sz="2200" b="1" dirty="0">
              <a:solidFill>
                <a:schemeClr val="tx1"/>
              </a:solidFill>
            </a:endParaRPr>
          </a:p>
        </p:txBody>
      </p:sp>
      <p:sp>
        <p:nvSpPr>
          <p:cNvPr id="6" name="Shape 1570"/>
          <p:cNvSpPr/>
          <p:nvPr/>
        </p:nvSpPr>
        <p:spPr>
          <a:xfrm>
            <a:off x="6343808" y="4183748"/>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((India,Z1),22.0)</a:t>
            </a:r>
          </a:p>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((India,Z2),26.0)</a:t>
            </a:r>
          </a:p>
        </p:txBody>
      </p:sp>
      <p:sp>
        <p:nvSpPr>
          <p:cNvPr id="7" name="Shape 1571"/>
          <p:cNvSpPr/>
          <p:nvPr/>
        </p:nvSpPr>
        <p:spPr>
          <a:xfrm>
            <a:off x="6343807" y="5049008"/>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((Australia,Z1),26.5)</a:t>
            </a:r>
          </a:p>
        </p:txBody>
      </p:sp>
      <p:sp>
        <p:nvSpPr>
          <p:cNvPr id="8" name="Shape 1570"/>
          <p:cNvSpPr/>
          <p:nvPr/>
        </p:nvSpPr>
        <p:spPr>
          <a:xfrm>
            <a:off x="6185106" y="3789311"/>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6</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4918644"/>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174274"/>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039534"/>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12" name="Shape 1570"/>
          <p:cNvSpPr/>
          <p:nvPr/>
        </p:nvSpPr>
        <p:spPr>
          <a:xfrm>
            <a:off x="445151" y="3779837"/>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215921"/>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94922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Execute the computation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400" dirty="0" smtClean="0">
                <a:solidFill>
                  <a:schemeClr val="dk1"/>
                </a:solidFill>
              </a:rPr>
              <a:t>Recall that up to now </a:t>
            </a:r>
            <a:r>
              <a:rPr lang="en-US" sz="2400" dirty="0">
                <a:solidFill>
                  <a:schemeClr val="dk1"/>
                </a:solidFill>
              </a:rPr>
              <a:t>nothing has actually </a:t>
            </a:r>
            <a:r>
              <a:rPr lang="en-US" sz="2400" dirty="0" smtClean="0">
                <a:solidFill>
                  <a:schemeClr val="dk1"/>
                </a:solidFill>
              </a:rPr>
              <a:t>been computed</a:t>
            </a:r>
          </a:p>
          <a:p>
            <a:pPr lvl="1">
              <a:lnSpc>
                <a:spcPct val="107000"/>
              </a:lnSpc>
              <a:spcAft>
                <a:spcPts val="0"/>
              </a:spcAft>
              <a:buFont typeface="Arial" panose="020B0604020202020204" pitchFamily="34" charset="0"/>
              <a:buChar char="•"/>
            </a:pPr>
            <a:r>
              <a:rPr lang="en-US" sz="2000" dirty="0" smtClean="0">
                <a:solidFill>
                  <a:schemeClr val="dk1"/>
                </a:solidFill>
              </a:rPr>
              <a:t>… we have only expressed the desired computations</a:t>
            </a:r>
          </a:p>
          <a:p>
            <a:pPr lvl="1">
              <a:lnSpc>
                <a:spcPct val="107000"/>
              </a:lnSpc>
              <a:spcAft>
                <a:spcPts val="0"/>
              </a:spcAft>
              <a:buFont typeface="Arial" panose="020B0604020202020204" pitchFamily="34" charset="0"/>
              <a:buChar char="•"/>
            </a:pPr>
            <a:r>
              <a:rPr lang="en-US" sz="2000" dirty="0" smtClean="0">
                <a:solidFill>
                  <a:schemeClr val="dk1"/>
                </a:solidFill>
              </a:rPr>
              <a:t>due </a:t>
            </a:r>
            <a:r>
              <a:rPr lang="en-US" sz="2000" dirty="0">
                <a:solidFill>
                  <a:schemeClr val="dk1"/>
                </a:solidFill>
              </a:rPr>
              <a:t>to lazy evaluation of the </a:t>
            </a:r>
            <a:r>
              <a:rPr lang="en-US" sz="2000" dirty="0" smtClean="0">
                <a:solidFill>
                  <a:schemeClr val="dk1"/>
                </a:solidFill>
              </a:rPr>
              <a:t>transformations</a:t>
            </a:r>
            <a:endParaRPr lang="en-US" sz="2000" dirty="0">
              <a:solidFill>
                <a:schemeClr val="dk1"/>
              </a:solidFill>
            </a:endParaRPr>
          </a:p>
          <a:p>
            <a:pPr>
              <a:lnSpc>
                <a:spcPct val="107000"/>
              </a:lnSpc>
              <a:spcAft>
                <a:spcPts val="0"/>
              </a:spcAft>
            </a:pPr>
            <a:r>
              <a:rPr lang="en-US" sz="2400" dirty="0" smtClean="0">
                <a:solidFill>
                  <a:schemeClr val="dk1"/>
                </a:solidFill>
              </a:rPr>
              <a:t>So, we need an action that will trigger the work</a:t>
            </a:r>
            <a:endParaRPr lang="en-US" sz="2400" dirty="0">
              <a:solidFill>
                <a:schemeClr val="dk1"/>
              </a:solidFill>
            </a:endParaRPr>
          </a:p>
          <a:p>
            <a:pPr>
              <a:lnSpc>
                <a:spcPct val="107000"/>
              </a:lnSpc>
              <a:spcAft>
                <a:spcPts val="0"/>
              </a:spcAft>
            </a:pPr>
            <a:r>
              <a:rPr lang="en-US" sz="2400" dirty="0" smtClean="0">
                <a:solidFill>
                  <a:schemeClr val="dk1"/>
                </a:solidFill>
              </a:rPr>
              <a:t>For example we can collect </a:t>
            </a:r>
            <a:r>
              <a:rPr lang="en-US" sz="2400" dirty="0">
                <a:solidFill>
                  <a:schemeClr val="dk1"/>
                </a:solidFill>
              </a:rPr>
              <a:t>all the elements of the RDD and print them </a:t>
            </a:r>
            <a:r>
              <a:rPr lang="en-US" sz="2400" dirty="0" smtClean="0">
                <a:solidFill>
                  <a:schemeClr val="dk1"/>
                </a:solidFill>
              </a:rPr>
              <a:t>out</a:t>
            </a:r>
          </a:p>
          <a:p>
            <a:pPr>
              <a:lnSpc>
                <a:spcPct val="107000"/>
              </a:lnSpc>
              <a:spcAft>
                <a:spcPts val="0"/>
              </a:spcAft>
            </a:pPr>
            <a:endParaRPr lang="en-US" sz="2400" dirty="0" smtClean="0">
              <a:solidFill>
                <a:schemeClr val="dk1"/>
              </a:solidFill>
            </a:endParaRP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foreach</a:t>
            </a: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println</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  </a:t>
            </a:r>
            <a:r>
              <a:rPr lang="en-US" sz="24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400" b="1" dirty="0" smtClean="0">
                <a:solidFill>
                  <a:srgbClr val="004080"/>
                </a:solidFill>
                <a:highlight>
                  <a:srgbClr val="FFFFFF"/>
                </a:highlight>
                <a:latin typeface="Courier New"/>
                <a:ea typeface="Courier New"/>
                <a:cs typeface="Courier New"/>
                <a:sym typeface="Courier New"/>
              </a:rPr>
              <a:t>}</a:t>
            </a:r>
            <a:endParaRPr lang="en-US" sz="24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3379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Call action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tx1"/>
                </a:solidFill>
              </a:rPr>
              <a:t>Collect all the elements of the RDD and </a:t>
            </a:r>
            <a:r>
              <a:rPr lang="en-US" sz="2800" dirty="0" smtClean="0">
                <a:solidFill>
                  <a:schemeClr val="tx1"/>
                </a:solidFill>
              </a:rPr>
              <a:t>print them out</a:t>
            </a:r>
          </a:p>
          <a:p>
            <a:pPr>
              <a:lnSpc>
                <a:spcPct val="107000"/>
              </a:lnSpc>
              <a:spcAft>
                <a:spcPts val="0"/>
              </a:spcAft>
            </a:pPr>
            <a:endParaRPr lang="en-US" sz="2200" dirty="0">
              <a:solidFill>
                <a:srgbClr val="0000FF"/>
              </a:solidFill>
            </a:endParaRPr>
          </a:p>
          <a:p>
            <a:pPr>
              <a:lnSpc>
                <a:spcPct val="100000"/>
              </a:lnSpc>
              <a:spcBef>
                <a:spcPts val="0"/>
              </a:spcBef>
              <a:spcAft>
                <a:spcPts val="0"/>
              </a:spcAft>
            </a:pPr>
            <a:endParaRPr lang="en-US" sz="2200" dirty="0">
              <a:solidFill>
                <a:srgbClr val="0000FF"/>
              </a:solidFill>
            </a:endParaRP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foreach</a:t>
            </a: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println</a:t>
            </a:r>
            <a:r>
              <a:rPr lang="en-US" sz="22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2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  </a:t>
            </a:r>
            <a:r>
              <a:rPr lang="en-US" sz="22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200" b="1" dirty="0">
                <a:solidFill>
                  <a:srgbClr val="004080"/>
                </a:solidFill>
                <a:highlight>
                  <a:srgbClr val="FFFFFF"/>
                </a:highlight>
                <a:latin typeface="Courier New"/>
                <a:ea typeface="Courier New"/>
                <a:cs typeface="Courier New"/>
                <a:sym typeface="Courier New"/>
              </a:rPr>
              <a:t>}</a:t>
            </a: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641960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The Whole App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import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org.apache.spark</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rgbClr val="004080"/>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object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AverageZoneTemperature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def</a:t>
            </a:r>
            <a:r>
              <a:rPr lang="en-US" sz="1800" b="1" dirty="0">
                <a:solidFill>
                  <a:schemeClr val="dk1"/>
                </a:solidFill>
                <a:highlight>
                  <a:srgbClr val="FFFFFF"/>
                </a:highlight>
                <a:latin typeface="Courier New"/>
                <a:ea typeface="Courier New"/>
                <a:cs typeface="Courier New"/>
                <a:sym typeface="Courier New"/>
              </a:rPr>
              <a:t> main(</a:t>
            </a:r>
            <a:r>
              <a:rPr lang="en-US" sz="1800" b="1" dirty="0" err="1">
                <a:solidFill>
                  <a:schemeClr val="dk1"/>
                </a:solidFill>
                <a:highlight>
                  <a:srgbClr val="FFFFFF"/>
                </a:highlight>
                <a:latin typeface="Courier New"/>
                <a:ea typeface="Courier New"/>
                <a:cs typeface="Courier New"/>
                <a:sym typeface="Courier New"/>
              </a:rPr>
              <a:t>args</a:t>
            </a:r>
            <a:r>
              <a:rPr lang="en-US" sz="1800" b="1" dirty="0">
                <a:solidFill>
                  <a:schemeClr val="dk1"/>
                </a:solidFill>
                <a:highlight>
                  <a:srgbClr val="FFFFFF"/>
                </a:highlight>
                <a:latin typeface="Courier New"/>
                <a:ea typeface="Courier New"/>
                <a:cs typeface="Courier New"/>
                <a:sym typeface="Courier New"/>
              </a:rPr>
              <a:t>: Array[String])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setAppName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SparkWordCountJoinExample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setMaster</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"spark://&lt;master-</a:t>
            </a:r>
            <a:r>
              <a:rPr lang="en-US" sz="1800" b="1" dirty="0" err="1">
                <a:solidFill>
                  <a:srgbClr val="FF0000"/>
                </a:solidFill>
                <a:highlight>
                  <a:srgbClr val="FFFFFF"/>
                </a:highlight>
                <a:latin typeface="Courier New"/>
                <a:ea typeface="Courier New"/>
                <a:cs typeface="Courier New"/>
                <a:sym typeface="Courier New"/>
              </a:rPr>
              <a:t>ip</a:t>
            </a:r>
            <a:r>
              <a:rPr lang="en-US" sz="1800" b="1" dirty="0">
                <a:solidFill>
                  <a:srgbClr val="FF0000"/>
                </a:solidFill>
                <a:highlight>
                  <a:srgbClr val="FFFFFF"/>
                </a:highlight>
                <a:latin typeface="Courier New"/>
                <a:ea typeface="Courier New"/>
                <a:cs typeface="Courier New"/>
                <a:sym typeface="Courier New"/>
              </a:rPr>
              <a:t>&gt;:7077"</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"Average by country and zone"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baseRDD</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sc.textFile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"&lt;path to file&gt;/countryZoneTemp.txt"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.map(x =&gt; </a:t>
            </a:r>
            <a:r>
              <a:rPr lang="en-US" sz="1800" b="1" dirty="0" err="1">
                <a:solidFill>
                  <a:schemeClr val="dk1"/>
                </a:solidFill>
                <a:highlight>
                  <a:srgbClr val="FFFFFF"/>
                </a:highlight>
                <a:latin typeface="Courier New"/>
                <a:ea typeface="Courier New"/>
                <a:cs typeface="Courier New"/>
                <a:sym typeface="Courier New"/>
              </a:rPr>
              <a:t>x.split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.map(x =&gt; ((x(0), x(1)), x(2</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toInt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((_, 1))</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reduceByKey</a:t>
            </a:r>
            <a:r>
              <a:rPr lang="en-US" sz="1800" b="1" dirty="0">
                <a:solidFill>
                  <a:schemeClr val="dk1"/>
                </a:solidFill>
                <a:highlight>
                  <a:srgbClr val="FFFFFF"/>
                </a:highlight>
                <a:latin typeface="Courier New"/>
                <a:ea typeface="Courier New"/>
                <a:cs typeface="Courier New"/>
                <a:sym typeface="Courier New"/>
              </a:rPr>
              <a:t>((x, y) =&gt; (x._1 + y._1, x._2 + y._2))</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case</a:t>
            </a:r>
            <a:r>
              <a:rPr lang="en-US" sz="1800" b="1" dirty="0">
                <a:solidFill>
                  <a:schemeClr val="dk1"/>
                </a:solidFill>
                <a:highlight>
                  <a:srgbClr val="FFFFFF"/>
                </a:highlight>
                <a:latin typeface="Courier New"/>
                <a:ea typeface="Courier New"/>
                <a:cs typeface="Courier New"/>
                <a:sym typeface="Courier New"/>
              </a:rPr>
              <a:t> (sum, count) =&gt; </a:t>
            </a:r>
            <a:r>
              <a:rPr lang="en-US" sz="1800" b="1" dirty="0" err="1">
                <a:solidFill>
                  <a:schemeClr val="dk1"/>
                </a:solidFill>
                <a:highlight>
                  <a:srgbClr val="FFFFFF"/>
                </a:highlight>
                <a:latin typeface="Courier New"/>
                <a:ea typeface="Courier New"/>
                <a:cs typeface="Courier New"/>
                <a:sym typeface="Courier New"/>
              </a:rPr>
              <a:t>sum.toDouble</a:t>
            </a:r>
            <a:r>
              <a:rPr lang="en-US" sz="1800" b="1" dirty="0">
                <a:solidFill>
                  <a:schemeClr val="dk1"/>
                </a:solidFill>
                <a:highlight>
                  <a:srgbClr val="FFFFFF"/>
                </a:highlight>
                <a:latin typeface="Courier New"/>
                <a:ea typeface="Courier New"/>
                <a:cs typeface="Courier New"/>
                <a:sym typeface="Courier New"/>
              </a:rPr>
              <a:t> / count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collectAsMap</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foreach</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24765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smtClean="0"/>
              <a:t>Spark </a:t>
            </a:r>
            <a:r>
              <a:rPr lang="en-US" dirty="0" err="1" smtClean="0"/>
              <a:t>MLlib</a:t>
            </a: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Machine Learning</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87</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477792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smtClean="0">
                <a:solidFill>
                  <a:schemeClr val="dk1"/>
                </a:solidFill>
              </a:rPr>
              <a:t>Spark supports a number of machine learning algorithms  (iterative)</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Classification</a:t>
            </a:r>
            <a:r>
              <a:rPr lang="en-US" sz="2400" dirty="0" smtClean="0">
                <a:solidFill>
                  <a:schemeClr val="dk1"/>
                </a:solidFill>
              </a:rPr>
              <a:t> - Linear </a:t>
            </a:r>
            <a:r>
              <a:rPr lang="en-US" sz="2400" dirty="0">
                <a:solidFill>
                  <a:schemeClr val="dk1"/>
                </a:solidFill>
              </a:rPr>
              <a:t>S</a:t>
            </a:r>
            <a:r>
              <a:rPr lang="en-US" sz="2400" dirty="0" smtClean="0">
                <a:solidFill>
                  <a:schemeClr val="dk1"/>
                </a:solidFill>
              </a:rPr>
              <a:t>upport </a:t>
            </a:r>
            <a:r>
              <a:rPr lang="en-US" sz="2400" dirty="0">
                <a:solidFill>
                  <a:schemeClr val="dk1"/>
                </a:solidFill>
              </a:rPr>
              <a:t>V</a:t>
            </a:r>
            <a:r>
              <a:rPr lang="en-US" sz="2400" dirty="0" smtClean="0">
                <a:solidFill>
                  <a:schemeClr val="dk1"/>
                </a:solidFill>
              </a:rPr>
              <a:t>ector </a:t>
            </a:r>
            <a:r>
              <a:rPr lang="en-US" sz="2400" dirty="0">
                <a:solidFill>
                  <a:schemeClr val="dk1"/>
                </a:solidFill>
              </a:rPr>
              <a:t>M</a:t>
            </a:r>
            <a:r>
              <a:rPr lang="en-US" sz="2400" dirty="0" smtClean="0">
                <a:solidFill>
                  <a:schemeClr val="dk1"/>
                </a:solidFill>
              </a:rPr>
              <a:t>achine, </a:t>
            </a:r>
            <a:r>
              <a:rPr lang="en-US" sz="2400" dirty="0">
                <a:solidFill>
                  <a:schemeClr val="dk1"/>
                </a:solidFill>
              </a:rPr>
              <a:t>N</a:t>
            </a:r>
            <a:r>
              <a:rPr lang="en-US" sz="2400" dirty="0" smtClean="0">
                <a:solidFill>
                  <a:schemeClr val="dk1"/>
                </a:solidFill>
              </a:rPr>
              <a:t>aïve Bayes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Regression</a:t>
            </a:r>
            <a:r>
              <a:rPr lang="en-US" sz="2400" dirty="0" smtClean="0">
                <a:solidFill>
                  <a:schemeClr val="dk1"/>
                </a:solidFill>
              </a:rPr>
              <a:t> - Linear, Logistic</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Collaborative Filtering </a:t>
            </a:r>
            <a:r>
              <a:rPr lang="en-US" sz="2400" dirty="0" smtClean="0">
                <a:solidFill>
                  <a:schemeClr val="dk1"/>
                </a:solidFill>
              </a:rPr>
              <a:t>– Alternating Least Squares (ALS)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Clustering</a:t>
            </a:r>
            <a:r>
              <a:rPr lang="en-US" sz="2400" dirty="0" smtClean="0">
                <a:solidFill>
                  <a:schemeClr val="dk1"/>
                </a:solidFill>
              </a:rPr>
              <a:t> - K-means, Gaussian Mixtures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Topic Modeling</a:t>
            </a:r>
            <a:r>
              <a:rPr lang="en-US" sz="2400" dirty="0" smtClean="0">
                <a:solidFill>
                  <a:schemeClr val="dk1"/>
                </a:solidFill>
              </a:rPr>
              <a:t> – LDA</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Decision Trees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Dimensionality Reduction </a:t>
            </a:r>
            <a:r>
              <a:rPr lang="en-US" sz="2400" dirty="0" smtClean="0">
                <a:solidFill>
                  <a:schemeClr val="dk1"/>
                </a:solidFill>
              </a:rPr>
              <a:t>– Singular Value Decomposition (SVD), Principal Component Analysis (PCA)</a:t>
            </a:r>
            <a:endParaRPr lang="en-US" altLang="fi-FI" dirty="0">
              <a:solidFill>
                <a:schemeClr val="tx1"/>
              </a:solidFill>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dirty="0">
              <a:solidFill>
                <a:schemeClr val="tx1"/>
              </a:solidFill>
              <a:latin typeface="GFS Neohellenic" charset="0"/>
            </a:endParaRPr>
          </a:p>
          <a:p>
            <a:pPr marL="457200" indent="-457200">
              <a:lnSpc>
                <a:spcPct val="107000"/>
              </a:lnSpc>
              <a:spcAft>
                <a:spcPts val="0"/>
              </a:spcAft>
              <a:buFont typeface="Arial" panose="020B0604020202020204" pitchFamily="34" charset="0"/>
              <a:buChar char="•"/>
            </a:pPr>
            <a:endParaRPr lang="en-US" sz="24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18459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endParaRPr lang="en-US" sz="22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12" y="2320210"/>
            <a:ext cx="822960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196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65DCF79-0612-4165-A43C-C17C23EFBFCF}" type="slidenum">
              <a:rPr lang="en-GB" altLang="fi-FI"/>
              <a:pPr/>
              <a:t>9</a:t>
            </a:fld>
            <a:endParaRPr lang="en-GB" altLang="fi-FI"/>
          </a:p>
        </p:txBody>
      </p:sp>
      <p:sp>
        <p:nvSpPr>
          <p:cNvPr id="1433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Hadoop - </a:t>
            </a:r>
            <a:r>
              <a:rPr lang="en-GB" altLang="fi-FI" dirty="0">
                <a:solidFill>
                  <a:srgbClr val="CC0000"/>
                </a:solidFill>
                <a:latin typeface="GFS Neohellenic" charset="0"/>
              </a:rPr>
              <a:t>Bloated Computing Model</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320800"/>
            <a:ext cx="5565775" cy="522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2886075"/>
            <a:ext cx="4338638" cy="2109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13" y="1001713"/>
            <a:ext cx="1604962" cy="1627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21901251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K-means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223962"/>
            <a:ext cx="9126537" cy="5070475"/>
          </a:xfrm>
          <a:ln/>
        </p:spPr>
        <p:txBody>
          <a:bodyPr tIns="157480"/>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data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kmeans_data.txt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data.</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map</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(x </a:t>
            </a:r>
            <a:r>
              <a:rPr lang="en-US" sz="1800" dirty="0">
                <a:solidFill>
                  <a:schemeClr val="dk1"/>
                </a:solidFill>
                <a:latin typeface="Courier New" panose="02070309020205020404" pitchFamily="49" charset="0"/>
                <a:ea typeface="Courier New"/>
                <a:cs typeface="Courier New" panose="02070309020205020404" pitchFamily="49" charset="0"/>
                <a:sym typeface="Courier New"/>
              </a:rPr>
              <a:t>=&gt; </a:t>
            </a:r>
            <a:r>
              <a:rPr lang="en-US" sz="1800" dirty="0" err="1">
                <a:solidFill>
                  <a:schemeClr val="dk1"/>
                </a:solidFill>
                <a:latin typeface="Courier New" panose="02070309020205020404" pitchFamily="49" charset="0"/>
                <a:ea typeface="Courier New"/>
                <a:cs typeface="Courier New" panose="02070309020205020404" pitchFamily="49" charset="0"/>
                <a:sym typeface="Courier New"/>
              </a:rPr>
              <a:t>x.split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.map(x =&gt; </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x.toDouble</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smtClean="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smtClean="0">
                <a:solidFill>
                  <a:srgbClr val="FF0000"/>
                </a:solidFill>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Cluster the data into 2 clusters using </a:t>
            </a:r>
            <a:r>
              <a:rPr lang="en-US" sz="1800" b="1" i="1" dirty="0" err="1" smtClean="0">
                <a:solidFill>
                  <a:srgbClr val="008000"/>
                </a:solidFill>
                <a:highlight>
                  <a:srgbClr val="FFFFFF"/>
                </a:highlight>
                <a:latin typeface="Courier New"/>
                <a:ea typeface="Courier New"/>
                <a:cs typeface="Courier New"/>
                <a:sym typeface="Courier New"/>
              </a:rPr>
              <a:t>kmeans</a:t>
            </a:r>
            <a:endParaRPr lang="en-US" sz="1800" b="1" i="1" dirty="0">
              <a:solidFill>
                <a:srgbClr val="008000"/>
              </a:solidFill>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clusters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KMeans.train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2, </a:t>
            </a:r>
          </a:p>
          <a:p>
            <a:pPr lvl="0">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numIterations</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20)</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Compute the sum of squared errors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cost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clusters.computeCost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Sum of squared errors =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cost)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clusters.save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sameModel</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KMeansModel.load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a:latin typeface="Courier New" panose="02070309020205020404" pitchFamily="49" charset="0"/>
                <a:cs typeface="Courier New" panose="02070309020205020404" pitchFamily="49" charset="0"/>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24242" y="2408237"/>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b="1" dirty="0" smtClean="0">
                <a:latin typeface="Courier New"/>
                <a:ea typeface="Courier New"/>
                <a:cs typeface="Courier New"/>
                <a:sym typeface="Courier New"/>
              </a:rPr>
              <a:t>kmeans_data.txt</a:t>
            </a:r>
          </a:p>
          <a:p>
            <a:pPr>
              <a:lnSpc>
                <a:spcPct val="115000"/>
              </a:lnSpc>
              <a:spcBef>
                <a:spcPts val="463"/>
              </a:spcBef>
            </a:pPr>
            <a:r>
              <a:rPr lang="en-US" b="1" dirty="0" smtClean="0">
                <a:solidFill>
                  <a:schemeClr val="dk1"/>
                </a:solidFill>
                <a:latin typeface="Courier New"/>
                <a:ea typeface="Courier New"/>
                <a:cs typeface="Courier New"/>
                <a:sym typeface="Courier New"/>
              </a:rPr>
              <a:t>0.0 0.0 0.0</a:t>
            </a:r>
          </a:p>
          <a:p>
            <a:pPr>
              <a:lnSpc>
                <a:spcPct val="115000"/>
              </a:lnSpc>
              <a:spcBef>
                <a:spcPts val="463"/>
              </a:spcBef>
            </a:pPr>
            <a:r>
              <a:rPr lang="en-US" b="1" dirty="0" smtClean="0">
                <a:solidFill>
                  <a:schemeClr val="dk1"/>
                </a:solidFill>
                <a:latin typeface="Courier New"/>
                <a:ea typeface="Courier New"/>
                <a:cs typeface="Courier New"/>
                <a:sym typeface="Courier New"/>
              </a:rPr>
              <a:t>0.1 0.1 0.1</a:t>
            </a:r>
          </a:p>
          <a:p>
            <a:pPr>
              <a:lnSpc>
                <a:spcPct val="115000"/>
              </a:lnSpc>
              <a:spcBef>
                <a:spcPts val="463"/>
              </a:spcBef>
            </a:pPr>
            <a:r>
              <a:rPr lang="en-US" b="1" dirty="0" smtClean="0">
                <a:solidFill>
                  <a:schemeClr val="dk1"/>
                </a:solidFill>
                <a:latin typeface="Courier New"/>
                <a:ea typeface="Courier New"/>
                <a:cs typeface="Courier New"/>
                <a:sym typeface="Courier New"/>
              </a:rPr>
              <a:t>0.2 0.2 0.2</a:t>
            </a:r>
          </a:p>
          <a:p>
            <a:pPr>
              <a:lnSpc>
                <a:spcPct val="115000"/>
              </a:lnSpc>
              <a:spcBef>
                <a:spcPts val="463"/>
              </a:spcBef>
            </a:pPr>
            <a:r>
              <a:rPr lang="en-US" b="1" dirty="0" smtClean="0">
                <a:solidFill>
                  <a:schemeClr val="dk1"/>
                </a:solidFill>
                <a:latin typeface="Courier New"/>
                <a:ea typeface="Courier New"/>
                <a:cs typeface="Courier New"/>
                <a:sym typeface="Courier New"/>
              </a:rPr>
              <a:t>9.0 9.0 9.0</a:t>
            </a:r>
          </a:p>
          <a:p>
            <a:pPr>
              <a:lnSpc>
                <a:spcPct val="115000"/>
              </a:lnSpc>
              <a:spcBef>
                <a:spcPts val="463"/>
              </a:spcBef>
            </a:pPr>
            <a:r>
              <a:rPr lang="en-US" b="1" dirty="0" smtClean="0">
                <a:solidFill>
                  <a:schemeClr val="dk1"/>
                </a:solidFill>
                <a:latin typeface="Courier New"/>
                <a:ea typeface="Courier New"/>
                <a:cs typeface="Courier New"/>
                <a:sym typeface="Courier New"/>
              </a:rPr>
              <a:t>9.1 9.1 9.1</a:t>
            </a:r>
          </a:p>
          <a:p>
            <a:pPr>
              <a:lnSpc>
                <a:spcPct val="115000"/>
              </a:lnSpc>
              <a:spcBef>
                <a:spcPts val="463"/>
              </a:spcBef>
            </a:pPr>
            <a:r>
              <a:rPr lang="en-US" b="1" dirty="0" smtClean="0">
                <a:solidFill>
                  <a:schemeClr val="dk1"/>
                </a:solidFill>
                <a:latin typeface="Courier New"/>
                <a:ea typeface="Courier New"/>
                <a:cs typeface="Courier New"/>
                <a:sym typeface="Courier New"/>
              </a:rPr>
              <a:t>9.2 9.2 9.2</a:t>
            </a:r>
            <a:endParaRPr lang="en-US" b="1"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016079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import whatever we need</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data </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data/</a:t>
            </a:r>
            <a:r>
              <a:rPr lang="en-US" sz="1800" b="1" dirty="0" err="1">
                <a:solidFill>
                  <a:srgbClr val="FF0000"/>
                </a:solidFill>
                <a:latin typeface="Courier New" panose="02070309020205020404" pitchFamily="49" charset="0"/>
                <a:cs typeface="Courier New" panose="02070309020205020404" pitchFamily="49" charset="0"/>
              </a:rPr>
              <a:t>mllib</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als</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test.data</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ratings = </a:t>
            </a:r>
            <a:r>
              <a:rPr lang="en-US" sz="1800" dirty="0" err="1">
                <a:latin typeface="Courier New" panose="02070309020205020404" pitchFamily="49" charset="0"/>
                <a:cs typeface="Courier New" panose="02070309020205020404" pitchFamily="49" charset="0"/>
              </a:rPr>
              <a:t>data.map</a:t>
            </a:r>
            <a:r>
              <a:rPr lang="en-US" sz="1800" dirty="0">
                <a:latin typeface="Courier New" panose="02070309020205020404" pitchFamily="49" charset="0"/>
                <a:cs typeface="Courier New" panose="02070309020205020404" pitchFamily="49" charset="0"/>
              </a:rPr>
              <a:t>(_.split(',') match {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case </a:t>
            </a:r>
            <a:r>
              <a:rPr lang="en-US" sz="1800" dirty="0">
                <a:latin typeface="Courier New" panose="02070309020205020404" pitchFamily="49" charset="0"/>
                <a:cs typeface="Courier New" panose="02070309020205020404" pitchFamily="49" charset="0"/>
              </a:rPr>
              <a:t>Array(user, item, rate) =&gt;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Rating(</a:t>
            </a:r>
            <a:r>
              <a:rPr lang="en-US" sz="1800" dirty="0" err="1" smtClean="0">
                <a:latin typeface="Courier New" panose="02070309020205020404" pitchFamily="49" charset="0"/>
                <a:cs typeface="Courier New" panose="02070309020205020404" pitchFamily="49" charset="0"/>
              </a:rPr>
              <a:t>user.toInt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item.toInt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rate.toDouble</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Rating class provided by </a:t>
            </a:r>
            <a:r>
              <a:rPr lang="en-US" sz="1800" b="1" i="1" dirty="0" err="1" smtClean="0">
                <a:solidFill>
                  <a:srgbClr val="008000"/>
                </a:solidFill>
                <a:highlight>
                  <a:srgbClr val="FFFFFF"/>
                </a:highlight>
                <a:latin typeface="Courier New"/>
                <a:ea typeface="Courier New"/>
                <a:cs typeface="Courier New"/>
                <a:sym typeface="Courier New"/>
              </a:rPr>
              <a:t>MLlib</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smtClean="0">
                <a:latin typeface="Courier New" panose="02070309020205020404" pitchFamily="49" charset="0"/>
                <a:cs typeface="Courier New" panose="02070309020205020404" pitchFamily="49" charset="0"/>
              </a:rPr>
              <a: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a:solidFill>
                  <a:srgbClr val="FF0000"/>
                </a:solidFill>
                <a:latin typeface="Courier New" panose="02070309020205020404" pitchFamily="49" charset="0"/>
                <a:ea typeface="Courier New"/>
                <a:cs typeface="Courier New" panose="02070309020205020404" pitchFamily="49" charset="0"/>
                <a:sym typeface="Courier New"/>
              </a:rPr>
              <a:t>()</a:t>
            </a: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recommendation model using ALS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rank = 10 </a:t>
            </a: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 10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model = </a:t>
            </a:r>
            <a:r>
              <a:rPr lang="en-US" sz="1800" dirty="0" err="1">
                <a:latin typeface="Courier New" panose="02070309020205020404" pitchFamily="49" charset="0"/>
                <a:cs typeface="Courier New" panose="02070309020205020404" pitchFamily="49" charset="0"/>
              </a:rPr>
              <a:t>ALS.train</a:t>
            </a:r>
            <a:r>
              <a:rPr lang="en-US" sz="1800" dirty="0">
                <a:latin typeface="Courier New" panose="02070309020205020404" pitchFamily="49" charset="0"/>
                <a:cs typeface="Courier New" panose="02070309020205020404" pitchFamily="49" charset="0"/>
              </a:rPr>
              <a:t>(ratings, </a:t>
            </a:r>
            <a:r>
              <a:rPr lang="en-US" sz="1800" dirty="0" smtClean="0">
                <a:latin typeface="Courier New" panose="02070309020205020404" pitchFamily="49" charset="0"/>
                <a:cs typeface="Courier New" panose="02070309020205020404" pitchFamily="49" charset="0"/>
              </a:rPr>
              <a:t>rank, </a:t>
            </a:r>
            <a:r>
              <a:rPr lang="en-US" sz="1800" dirty="0" err="1" smtClean="0">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0.01)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07645" y="1176276"/>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test_data.txt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1,1,5.0</a:t>
            </a:r>
          </a:p>
          <a:p>
            <a:pPr>
              <a:lnSpc>
                <a:spcPct val="115000"/>
              </a:lnSpc>
              <a:spcBef>
                <a:spcPts val="463"/>
              </a:spcBef>
            </a:pPr>
            <a:r>
              <a:rPr lang="en-US" sz="1600" b="1" dirty="0" smtClean="0">
                <a:solidFill>
                  <a:schemeClr val="dk1"/>
                </a:solidFill>
                <a:latin typeface="Courier New"/>
                <a:ea typeface="Courier New"/>
                <a:cs typeface="Courier New"/>
                <a:sym typeface="Courier New"/>
              </a:rPr>
              <a:t>1,2,1.0</a:t>
            </a:r>
          </a:p>
          <a:p>
            <a:pPr>
              <a:lnSpc>
                <a:spcPct val="115000"/>
              </a:lnSpc>
              <a:spcBef>
                <a:spcPts val="463"/>
              </a:spcBef>
            </a:pPr>
            <a:r>
              <a:rPr lang="en-US" sz="1600" b="1" dirty="0" smtClean="0">
                <a:solidFill>
                  <a:schemeClr val="dk1"/>
                </a:solidFill>
                <a:latin typeface="Courier New"/>
                <a:ea typeface="Courier New"/>
                <a:cs typeface="Courier New"/>
                <a:sym typeface="Courier New"/>
              </a:rPr>
              <a:t>1,3,5.0</a:t>
            </a:r>
          </a:p>
          <a:p>
            <a:pPr>
              <a:lnSpc>
                <a:spcPct val="115000"/>
              </a:lnSpc>
              <a:spcBef>
                <a:spcPts val="463"/>
              </a:spcBef>
            </a:pPr>
            <a:r>
              <a:rPr lang="en-US" sz="1600" b="1" dirty="0" smtClean="0">
                <a:solidFill>
                  <a:schemeClr val="dk1"/>
                </a:solidFill>
                <a:latin typeface="Courier New"/>
                <a:ea typeface="Courier New"/>
                <a:cs typeface="Courier New"/>
                <a:sym typeface="Courier New"/>
              </a:rPr>
              <a:t>2,1,5.0</a:t>
            </a:r>
          </a:p>
          <a:p>
            <a:pPr>
              <a:lnSpc>
                <a:spcPct val="115000"/>
              </a:lnSpc>
              <a:spcBef>
                <a:spcPts val="463"/>
              </a:spcBef>
            </a:pPr>
            <a:r>
              <a:rPr lang="en-US" sz="1600" b="1" dirty="0" smtClean="0">
                <a:solidFill>
                  <a:schemeClr val="dk1"/>
                </a:solidFill>
                <a:latin typeface="Courier New"/>
                <a:ea typeface="Courier New"/>
                <a:cs typeface="Courier New"/>
                <a:sym typeface="Courier New"/>
              </a:rPr>
              <a:t>2,2,5.0</a:t>
            </a:r>
          </a:p>
          <a:p>
            <a:pPr>
              <a:lnSpc>
                <a:spcPct val="115000"/>
              </a:lnSpc>
              <a:spcBef>
                <a:spcPts val="463"/>
              </a:spcBef>
            </a:pPr>
            <a:r>
              <a:rPr lang="en-US" sz="1600" b="1" dirty="0" smtClean="0">
                <a:solidFill>
                  <a:schemeClr val="dk1"/>
                </a:solidFill>
                <a:latin typeface="Courier New"/>
                <a:ea typeface="Courier New"/>
                <a:cs typeface="Courier New"/>
                <a:sym typeface="Courier New"/>
              </a:rPr>
              <a:t>2,4,1.0</a:t>
            </a:r>
            <a:endParaRPr lang="en-US" sz="1600" b="1" dirty="0">
              <a:solidFill>
                <a:schemeClr val="dk1"/>
              </a:solidFill>
              <a:latin typeface="Courier New"/>
              <a:ea typeface="Courier New"/>
              <a:cs typeface="Courier New"/>
              <a:sym typeface="Courier New"/>
            </a:endParaRPr>
          </a:p>
          <a:p>
            <a:pPr>
              <a:lnSpc>
                <a:spcPct val="115000"/>
              </a:lnSpc>
              <a:spcBef>
                <a:spcPts val="463"/>
              </a:spcBef>
            </a:pPr>
            <a:endParaRPr lang="en-US" sz="1488" b="1" dirty="0">
              <a:latin typeface="Courier New"/>
              <a:ea typeface="Courier New"/>
              <a:cs typeface="Courier New"/>
              <a:sym typeface="Courier New"/>
            </a:endParaRPr>
          </a:p>
        </p:txBody>
      </p:sp>
    </p:spTree>
    <p:extLst>
      <p:ext uri="{BB962C8B-B14F-4D97-AF65-F5344CB8AC3E}">
        <p14:creationId xmlns:p14="http://schemas.microsoft.com/office/powerpoint/2010/main" val="34370627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92</a:t>
            </a:fld>
            <a:endParaRPr lang="en-GB" altLang="fi-FI" dirty="0"/>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600" b="1" i="1" dirty="0" smtClean="0">
                <a:solidFill>
                  <a:srgbClr val="008000"/>
                </a:solidFill>
                <a:highlight>
                  <a:srgbClr val="FFFFFF"/>
                </a:highlight>
                <a:latin typeface="Courier New"/>
                <a:ea typeface="Courier New"/>
                <a:cs typeface="Courier New"/>
                <a:sym typeface="Courier New"/>
              </a:rPr>
              <a:t>// Evaluate the model on rating data</a:t>
            </a:r>
            <a:endParaRPr lang="en-US" sz="16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usersProducts</a:t>
            </a:r>
            <a:r>
              <a:rPr lang="en-US" sz="1600" dirty="0" smtClean="0">
                <a:latin typeface="Courier New" panose="02070309020205020404" pitchFamily="49" charset="0"/>
                <a:cs typeface="Courier New" panose="02070309020205020404" pitchFamily="49" charset="0"/>
              </a:rPr>
              <a:t> = </a:t>
            </a:r>
            <a:r>
              <a:rPr lang="en-US" sz="1600" dirty="0" err="1" smtClean="0">
                <a:latin typeface="Courier New" panose="02070309020205020404" pitchFamily="49" charset="0"/>
                <a:cs typeface="Courier New" panose="02070309020205020404" pitchFamily="49" charset="0"/>
              </a:rPr>
              <a:t>ratings.map</a:t>
            </a:r>
            <a:r>
              <a:rPr lang="en-US" sz="1600" dirty="0" smtClean="0">
                <a:latin typeface="Courier New" panose="02070309020205020404" pitchFamily="49" charset="0"/>
                <a:cs typeface="Courier New" panose="02070309020205020404" pitchFamily="49" charset="0"/>
              </a:rPr>
              <a:t> {</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predictions= </a:t>
            </a:r>
            <a:r>
              <a:rPr lang="en-US" sz="1600" dirty="0" err="1" smtClean="0">
                <a:latin typeface="Courier New" panose="02070309020205020404" pitchFamily="49" charset="0"/>
                <a:cs typeface="Courier New" panose="02070309020205020404" pitchFamily="49" charset="0"/>
              </a:rPr>
              <a:t>model.predict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userProducts</a:t>
            </a:r>
            <a:r>
              <a:rPr lang="en-US" sz="1600" dirty="0" smtClean="0">
                <a:latin typeface="Courier New" panose="02070309020205020404" pitchFamily="49" charset="0"/>
                <a:cs typeface="Courier New" panose="02070309020205020404" pitchFamily="49" charset="0"/>
              </a:rPr>
              <a:t>).map{</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ratesAndPreds</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ratings.map</a:t>
            </a:r>
            <a:r>
              <a:rPr lang="en-US" sz="1600" dirty="0">
                <a:latin typeface="Courier New" panose="02070309020205020404" pitchFamily="49" charset="0"/>
                <a:cs typeface="Courier New" panose="02070309020205020404" pitchFamily="49" charset="0"/>
              </a:rPr>
              <a:t>{</a:t>
            </a:r>
            <a:endParaRPr lang="en-US" sz="16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)=&gt;((</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}.join(predictions)</a:t>
            </a:r>
            <a:endParaRPr lang="en-US" sz="1600" b="1" dirty="0" smtClean="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b="1" dirty="0" smtClean="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MSE = </a:t>
            </a:r>
            <a:r>
              <a:rPr lang="en-US" sz="1600" dirty="0" err="1" smtClean="0">
                <a:latin typeface="Courier New" panose="02070309020205020404" pitchFamily="49" charset="0"/>
                <a:cs typeface="Courier New" panose="02070309020205020404" pitchFamily="49" charset="0"/>
              </a:rPr>
              <a:t>ratesAndPreds.map</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	case((</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),(r1,r2)) =&gt; </a:t>
            </a:r>
            <a:r>
              <a:rPr lang="en-US" sz="1600" b="1" dirty="0" err="1">
                <a:solidFill>
                  <a:srgbClr val="004080"/>
                </a:solidFill>
                <a:highlight>
                  <a:srgbClr val="FFFFFF"/>
                </a:highlight>
                <a:latin typeface="Courier New"/>
                <a:ea typeface="Courier New"/>
                <a:cs typeface="Courier New"/>
                <a:sym typeface="Courier New"/>
              </a:rPr>
              <a:t>val</a:t>
            </a:r>
            <a:r>
              <a:rPr lang="en-US" sz="1600" b="1" dirty="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err = (r1-r2)</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err * err</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}.mean()</a:t>
            </a:r>
          </a:p>
          <a:p>
            <a:pPr>
              <a:lnSpc>
                <a:spcPct val="100000"/>
              </a:lnSpc>
              <a:spcBef>
                <a:spcPts val="0"/>
              </a:spcBef>
              <a:spcAft>
                <a:spcPts val="0"/>
              </a:spcAft>
              <a:buSzPct val="55000"/>
            </a:pPr>
            <a:r>
              <a:rPr lang="en-US" sz="1600" dirty="0" err="1">
                <a:latin typeface="Courier New" panose="02070309020205020404" pitchFamily="49" charset="0"/>
                <a:cs typeface="Courier New" panose="02070309020205020404" pitchFamily="49" charset="0"/>
              </a:rPr>
              <a:t>p</a:t>
            </a:r>
            <a:r>
              <a:rPr lang="en-US" sz="1600" dirty="0" err="1" smtClean="0">
                <a:latin typeface="Courier New" panose="02070309020205020404" pitchFamily="49" charset="0"/>
                <a:cs typeface="Courier New" panose="02070309020205020404" pitchFamily="49" charset="0"/>
              </a:rPr>
              <a:t>rintln</a:t>
            </a:r>
            <a:r>
              <a:rPr lang="en-US" sz="1600" dirty="0" smtClean="0">
                <a:latin typeface="Courier New" panose="02070309020205020404" pitchFamily="49" charset="0"/>
                <a:cs typeface="Courier New" panose="02070309020205020404" pitchFamily="49" charset="0"/>
              </a:rPr>
              <a:t>(“Mean Squared Error = " + MSE)</a:t>
            </a: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p>
          <a:p>
            <a:pPr>
              <a:lnSpc>
                <a:spcPct val="100000"/>
              </a:lnSpc>
              <a:spcBef>
                <a:spcPts val="0"/>
              </a:spcBef>
              <a:spcAft>
                <a:spcPts val="0"/>
              </a:spcAft>
              <a:buSzPct val="55000"/>
            </a:pPr>
            <a:r>
              <a:rPr lang="en-US" sz="1800" dirty="0" err="1">
                <a:latin typeface="Courier New" panose="02070309020205020404" pitchFamily="49" charset="0"/>
                <a:cs typeface="Courier New" panose="02070309020205020404" pitchFamily="49" charset="0"/>
              </a:rPr>
              <a:t>m</a:t>
            </a:r>
            <a:r>
              <a:rPr lang="en-US" sz="1800" dirty="0" err="1" smtClean="0">
                <a:latin typeface="Courier New" panose="02070309020205020404" pitchFamily="49" charset="0"/>
                <a:cs typeface="Courier New" panose="02070309020205020404" pitchFamily="49" charset="0"/>
              </a:rPr>
              <a:t>odel.save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b="1" dirty="0" smtClean="0">
                <a:solidFill>
                  <a:srgbClr val="FF0000"/>
                </a:solidFill>
                <a:latin typeface="Courier New" panose="02070309020205020404" pitchFamily="49" charset="0"/>
                <a:cs typeface="Courier New" panose="02070309020205020404" pitchFamily="49" charset="0"/>
              </a:rPr>
              <a:t>target/</a:t>
            </a:r>
            <a:r>
              <a:rPr lang="en-US" sz="1800" b="1" dirty="0" err="1" smtClean="0">
                <a:solidFill>
                  <a:srgbClr val="FF0000"/>
                </a:solidFill>
                <a:latin typeface="Courier New" panose="02070309020205020404" pitchFamily="49" charset="0"/>
                <a:cs typeface="Courier New" panose="02070309020205020404" pitchFamily="49" charset="0"/>
              </a:rPr>
              <a:t>tmp</a:t>
            </a:r>
            <a:r>
              <a:rPr lang="en-US" sz="1800" b="1" dirty="0" smtClean="0">
                <a:solidFill>
                  <a:srgbClr val="FF0000"/>
                </a:solidFill>
                <a:latin typeface="Courier New" panose="02070309020205020404" pitchFamily="49" charset="0"/>
                <a:cs typeface="Courier New" panose="02070309020205020404" pitchFamily="49" charset="0"/>
              </a:rPr>
              <a:t>/</a:t>
            </a:r>
            <a:r>
              <a:rPr lang="en-US" sz="1800" b="1" dirty="0" err="1" smtClean="0">
                <a:solidFill>
                  <a:srgbClr val="FF0000"/>
                </a:solidFill>
                <a:latin typeface="Courier New" panose="02070309020205020404" pitchFamily="49" charset="0"/>
                <a:cs typeface="Courier New" panose="02070309020205020404" pitchFamily="49" charset="0"/>
              </a:rPr>
              <a:t>myModel</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val</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sameModel</a:t>
            </a:r>
            <a:r>
              <a:rPr lang="en-US" sz="1800" dirty="0" smtClean="0">
                <a:latin typeface="Courier New" panose="02070309020205020404" pitchFamily="49" charset="0"/>
                <a:cs typeface="Courier New" panose="02070309020205020404" pitchFamily="49" charset="0"/>
              </a:rPr>
              <a:t> = </a:t>
            </a:r>
            <a:r>
              <a:rPr lang="en-US" sz="1800" dirty="0" err="1" smtClean="0">
                <a:latin typeface="Courier New" panose="02070309020205020404" pitchFamily="49" charset="0"/>
                <a:cs typeface="Courier New" panose="02070309020205020404" pitchFamily="49" charset="0"/>
              </a:rPr>
              <a:t>MatrixFactorizationModel.load</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target/</a:t>
            </a:r>
            <a:r>
              <a:rPr lang="en-US" sz="1800" b="1" dirty="0" err="1">
                <a:solidFill>
                  <a:srgbClr val="FF0000"/>
                </a:solidFill>
                <a:latin typeface="Courier New" panose="02070309020205020404" pitchFamily="49" charset="0"/>
                <a:cs typeface="Courier New" panose="02070309020205020404" pitchFamily="49" charset="0"/>
              </a:rPr>
              <a:t>tmp</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myModel</a:t>
            </a:r>
            <a:r>
              <a:rPr lang="en-US" sz="1800" dirty="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13003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Graph Analytics</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93</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4" name="Picture 2" descr="Grap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827" y="1646237"/>
            <a:ext cx="6830085" cy="2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49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2" y="2941637"/>
            <a:ext cx="5367337" cy="3927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b="1" dirty="0" smtClean="0">
                <a:solidFill>
                  <a:schemeClr val="dk1"/>
                </a:solidFill>
              </a:rPr>
              <a:t>Data parallel operations </a:t>
            </a:r>
            <a:r>
              <a:rPr lang="en-US" sz="2600" dirty="0" smtClean="0">
                <a:solidFill>
                  <a:schemeClr val="dk1"/>
                </a:solidFill>
              </a:rPr>
              <a:t>– apply the same computation to different data</a:t>
            </a:r>
          </a:p>
          <a:p>
            <a:pPr marL="0" indent="0">
              <a:lnSpc>
                <a:spcPct val="107000"/>
              </a:lnSpc>
              <a:spcAft>
                <a:spcPts val="0"/>
              </a:spcAft>
            </a:pPr>
            <a:r>
              <a:rPr lang="en-US" sz="2600" b="1" dirty="0" smtClean="0">
                <a:solidFill>
                  <a:schemeClr val="dk1"/>
                </a:solidFill>
              </a:rPr>
              <a:t>Graph parallel operations </a:t>
            </a:r>
            <a:r>
              <a:rPr lang="en-US" sz="2600" dirty="0" smtClean="0">
                <a:solidFill>
                  <a:schemeClr val="dk1"/>
                </a:solidFill>
              </a:rPr>
              <a:t>– iterative vertex centric algorithms</a:t>
            </a:r>
            <a:endParaRPr lang="en-US" sz="2600" b="1" dirty="0" smtClean="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93387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A young component in Spark for graph-parallel computation</a:t>
            </a:r>
          </a:p>
          <a:p>
            <a:pPr marL="0" indent="0">
              <a:lnSpc>
                <a:spcPct val="107000"/>
              </a:lnSpc>
              <a:spcAft>
                <a:spcPts val="0"/>
              </a:spcAft>
            </a:pPr>
            <a:r>
              <a:rPr lang="en-US" sz="2600" dirty="0">
                <a:solidFill>
                  <a:schemeClr val="dk1"/>
                </a:solidFill>
              </a:rPr>
              <a:t>Used for </a:t>
            </a:r>
            <a:r>
              <a:rPr lang="en-US" sz="2600" b="1" dirty="0" smtClean="0">
                <a:solidFill>
                  <a:schemeClr val="dk1"/>
                </a:solidFill>
              </a:rPr>
              <a:t>graph-analytics</a:t>
            </a:r>
            <a:r>
              <a:rPr lang="en-US" sz="2600" dirty="0" smtClean="0">
                <a:solidFill>
                  <a:schemeClr val="dk1"/>
                </a:solidFill>
              </a:rPr>
              <a:t> tasks</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Graph analytics is a part of a larger processing pipeline</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Coarse grained</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Spark makes it easy to compose complex pipelines using both data-parallel and graph-parallel processing</a:t>
            </a:r>
            <a:endParaRPr lang="en-US" sz="2400" dirty="0">
              <a:solidFill>
                <a:schemeClr val="dk1"/>
              </a:solidFill>
            </a:endParaRPr>
          </a:p>
          <a:p>
            <a:pPr marL="0" indent="0">
              <a:lnSpc>
                <a:spcPct val="107000"/>
              </a:lnSpc>
              <a:spcAft>
                <a:spcPts val="0"/>
              </a:spcAft>
            </a:pPr>
            <a:r>
              <a:rPr lang="en-US" sz="2600" b="1" dirty="0" err="1" smtClean="0">
                <a:solidFill>
                  <a:schemeClr val="dk1"/>
                </a:solidFill>
              </a:rPr>
              <a:t>GraphX</a:t>
            </a:r>
            <a:r>
              <a:rPr lang="en-US" sz="2600" b="1" dirty="0" smtClean="0">
                <a:solidFill>
                  <a:schemeClr val="dk1"/>
                </a:solidFill>
              </a:rPr>
              <a:t> is not a graph database</a:t>
            </a:r>
          </a:p>
          <a:p>
            <a:pPr>
              <a:lnSpc>
                <a:spcPct val="107000"/>
              </a:lnSpc>
              <a:spcAft>
                <a:spcPts val="0"/>
              </a:spcAft>
              <a:buFont typeface="Arial" panose="020B0604020202020204" pitchFamily="34" charset="0"/>
              <a:buChar char="•"/>
            </a:pPr>
            <a:r>
              <a:rPr lang="en-US" sz="2400" dirty="0" smtClean="0">
                <a:solidFill>
                  <a:schemeClr val="dk1"/>
                </a:solidFill>
              </a:rPr>
              <a:t>Graph databases provide transactions</a:t>
            </a:r>
          </a:p>
          <a:p>
            <a:pPr>
              <a:lnSpc>
                <a:spcPct val="107000"/>
              </a:lnSpc>
              <a:spcAft>
                <a:spcPts val="0"/>
              </a:spcAft>
              <a:buFont typeface="Arial" panose="020B0604020202020204" pitchFamily="34" charset="0"/>
              <a:buChar char="•"/>
            </a:pPr>
            <a:r>
              <a:rPr lang="en-US" sz="2400" dirty="0" smtClean="0">
                <a:solidFill>
                  <a:schemeClr val="dk1"/>
                </a:solidFill>
              </a:rPr>
              <a:t>Incremental updates</a:t>
            </a:r>
          </a:p>
          <a:p>
            <a:pPr marL="0" indent="0">
              <a:lnSpc>
                <a:spcPct val="107000"/>
              </a:lnSpc>
              <a:spcAft>
                <a:spcPts val="0"/>
              </a:spcAft>
            </a:pPr>
            <a:endParaRPr lang="en-US" sz="2600" b="1" dirty="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165982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Many graph-parallel algorithms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Collaborative Filtering </a:t>
            </a:r>
            <a:r>
              <a:rPr lang="en-US" sz="2600" dirty="0" smtClean="0">
                <a:solidFill>
                  <a:schemeClr val="dk1"/>
                </a:solidFill>
              </a:rPr>
              <a:t>– SVD++</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Community Detection </a:t>
            </a:r>
            <a:r>
              <a:rPr lang="en-US" sz="2600" dirty="0" smtClean="0">
                <a:solidFill>
                  <a:schemeClr val="dk1"/>
                </a:solidFill>
              </a:rPr>
              <a:t>– Triangle Counting</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Connected Components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Label propagation</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Graph Analytics </a:t>
            </a:r>
            <a:r>
              <a:rPr lang="en-US" sz="2600" dirty="0" smtClean="0">
                <a:solidFill>
                  <a:schemeClr val="dk1"/>
                </a:solidFill>
              </a:rPr>
              <a:t>– PageRank, Personalized PageRank</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0894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Extends  RDDs by introducing a new Graph Abstraction</a:t>
            </a:r>
          </a:p>
          <a:p>
            <a:pPr marL="457200" indent="-457200">
              <a:lnSpc>
                <a:spcPct val="107000"/>
              </a:lnSpc>
              <a:spcAft>
                <a:spcPts val="0"/>
              </a:spcAft>
              <a:buFont typeface="Arial" panose="020B0604020202020204" pitchFamily="34" charset="0"/>
              <a:buChar char="•"/>
            </a:pPr>
            <a:r>
              <a:rPr lang="en-US" sz="2600" dirty="0" smtClean="0">
                <a:solidFill>
                  <a:schemeClr val="dk1"/>
                </a:solidFill>
              </a:rPr>
              <a:t>A directed multigraph with properties attached to each vertex and edge</a:t>
            </a:r>
            <a:endParaRPr lang="en-US" sz="2200" dirty="0" smtClean="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Exposes a set of fundamental operators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Graph-based (</a:t>
            </a:r>
            <a:r>
              <a:rPr lang="en-US" sz="2200" dirty="0" err="1" smtClean="0">
                <a:solidFill>
                  <a:schemeClr val="dk1"/>
                </a:solidFill>
              </a:rPr>
              <a:t>inDegrees</a:t>
            </a:r>
            <a:r>
              <a:rPr lang="en-US" sz="2200" dirty="0" smtClean="0">
                <a:solidFill>
                  <a:schemeClr val="dk1"/>
                </a:solidFill>
              </a:rPr>
              <a:t>, </a:t>
            </a:r>
            <a:r>
              <a:rPr lang="en-US" sz="2200" dirty="0" err="1" smtClean="0">
                <a:solidFill>
                  <a:schemeClr val="dk1"/>
                </a:solidFill>
              </a:rPr>
              <a:t>outDegrees</a:t>
            </a:r>
            <a:r>
              <a:rPr lang="en-US" sz="2200" dirty="0" smtClean="0">
                <a:solidFill>
                  <a:schemeClr val="dk1"/>
                </a:solidFill>
              </a:rPr>
              <a:t>, degrees, vertices, edges, triplets)</a:t>
            </a:r>
            <a:endParaRPr lang="en-US" sz="2200" dirty="0">
              <a:solidFill>
                <a:schemeClr val="dk1"/>
              </a:solidFill>
            </a:endParaRP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Property-based operators (e.g.</a:t>
            </a:r>
            <a:r>
              <a:rPr lang="en-US" sz="2200" dirty="0">
                <a:solidFill>
                  <a:schemeClr val="dk1"/>
                </a:solidFill>
              </a:rPr>
              <a:t> </a:t>
            </a:r>
            <a:r>
              <a:rPr lang="en-US" sz="2200" dirty="0" err="1" smtClean="0">
                <a:solidFill>
                  <a:schemeClr val="dk1"/>
                </a:solidFill>
              </a:rPr>
              <a:t>mapVertices</a:t>
            </a:r>
            <a:r>
              <a:rPr lang="en-US" sz="2200" dirty="0" smtClean="0">
                <a:solidFill>
                  <a:schemeClr val="dk1"/>
                </a:solidFill>
              </a:rPr>
              <a:t>, </a:t>
            </a:r>
            <a:r>
              <a:rPr lang="en-US" sz="2200" dirty="0" err="1" smtClean="0">
                <a:solidFill>
                  <a:schemeClr val="dk1"/>
                </a:solidFill>
              </a:rPr>
              <a:t>mapEdges</a:t>
            </a:r>
            <a:r>
              <a:rPr lang="en-US" sz="2200" dirty="0" smtClean="0">
                <a:solidFill>
                  <a:schemeClr val="dk1"/>
                </a:solidFill>
              </a:rPr>
              <a:t>, </a:t>
            </a:r>
            <a:r>
              <a:rPr lang="en-US" sz="2200" dirty="0" err="1" smtClean="0">
                <a:solidFill>
                  <a:schemeClr val="dk1"/>
                </a:solidFill>
              </a:rPr>
              <a:t>mapTriplets</a:t>
            </a:r>
            <a:r>
              <a:rPr lang="en-US" sz="2200" dirty="0" smtClean="0">
                <a:solidFill>
                  <a:schemeClr val="dk1"/>
                </a:solidFill>
              </a:rPr>
              <a:t>)</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Structural based operators (e.g. subgraph, reverse)</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Aggregation (e.g. </a:t>
            </a:r>
            <a:r>
              <a:rPr lang="en-US" sz="2200" dirty="0" err="1" smtClean="0">
                <a:solidFill>
                  <a:schemeClr val="dk1"/>
                </a:solidFill>
              </a:rPr>
              <a:t>collectNeighbors</a:t>
            </a:r>
            <a:r>
              <a:rPr lang="en-US" sz="2200" dirty="0" smtClean="0">
                <a:solidFill>
                  <a:schemeClr val="dk1"/>
                </a:solidFill>
              </a:rPr>
              <a:t>)</a:t>
            </a:r>
          </a:p>
          <a:p>
            <a:pPr marL="457200" indent="-457200">
              <a:lnSpc>
                <a:spcPct val="107000"/>
              </a:lnSpc>
              <a:spcAft>
                <a:spcPts val="0"/>
              </a:spcAft>
              <a:buFont typeface="Arial" panose="020B0604020202020204" pitchFamily="34" charset="0"/>
              <a:buChar char="•"/>
            </a:pPr>
            <a:r>
              <a:rPr lang="en-US" sz="2800" dirty="0" smtClean="0"/>
              <a:t>Immutable</a:t>
            </a:r>
            <a:r>
              <a:rPr lang="en-US" sz="2800" dirty="0"/>
              <a:t>, distributed, and fault-tolerant</a:t>
            </a:r>
            <a:endParaRPr lang="en-US" sz="2600" dirty="0" smtClean="0">
              <a:solidFill>
                <a:schemeClr val="dk1"/>
              </a:solidFill>
            </a:endParaRPr>
          </a:p>
          <a:p>
            <a:pPr marL="457200" indent="-457200">
              <a:lnSpc>
                <a:spcPct val="107000"/>
              </a:lnSpc>
              <a:spcAft>
                <a:spcPts val="0"/>
              </a:spcAft>
              <a:buFont typeface="Arial" panose="020B0604020202020204" pitchFamily="34" charset="0"/>
              <a:buChar char="•"/>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6034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dge Cut vs. Vertex C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534" y="4222533"/>
            <a:ext cx="5693378" cy="26815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smtClean="0">
                <a:solidFill>
                  <a:schemeClr val="dk1"/>
                </a:solidFill>
              </a:rPr>
              <a:t>GraphX</a:t>
            </a:r>
            <a:r>
              <a:rPr lang="en-US" sz="2600" dirty="0" smtClean="0">
                <a:solidFill>
                  <a:schemeClr val="dk1"/>
                </a:solidFill>
              </a:rPr>
              <a:t> adopts a vertex-cut approach to distributed graph partitioning</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Assign edges to machines and allowing vertices to span multiple machines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Vertex degrees of real world graphs tend to follow the Power Law</a:t>
            </a:r>
          </a:p>
          <a:p>
            <a:pPr marL="857250" lvl="1" indent="-457200">
              <a:lnSpc>
                <a:spcPct val="107000"/>
              </a:lnSpc>
              <a:spcAft>
                <a:spcPts val="0"/>
              </a:spcAft>
              <a:buFont typeface="Arial" panose="020B0604020202020204" pitchFamily="34" charset="0"/>
              <a:buChar char="•"/>
            </a:pPr>
            <a:r>
              <a:rPr lang="en-US" sz="2200" dirty="0">
                <a:solidFill>
                  <a:schemeClr val="dk1"/>
                </a:solidFill>
              </a:rPr>
              <a:t>Reduces </a:t>
            </a:r>
            <a:r>
              <a:rPr lang="en-US" sz="2200" dirty="0" smtClean="0">
                <a:solidFill>
                  <a:schemeClr val="dk1"/>
                </a:solidFill>
              </a:rPr>
              <a:t>communication</a:t>
            </a:r>
            <a:endParaRPr lang="en-US" sz="2200" dirty="0">
              <a:solidFill>
                <a:schemeClr val="dk1"/>
              </a:solidFill>
            </a:endParaRPr>
          </a:p>
          <a:p>
            <a:pPr marL="857250" lvl="1" indent="-457200">
              <a:lnSpc>
                <a:spcPct val="107000"/>
              </a:lnSpc>
              <a:spcAft>
                <a:spcPts val="0"/>
              </a:spcAft>
              <a:buFont typeface="Arial" panose="020B0604020202020204" pitchFamily="34" charset="0"/>
              <a:buChar char="•"/>
            </a:pPr>
            <a:endParaRPr lang="en-US" sz="22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6849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A graph is composed of three RDDs, one for vertices, one for edges and one for routing</a:t>
            </a:r>
          </a:p>
          <a:p>
            <a:pPr marL="457200" indent="-457200">
              <a:lnSpc>
                <a:spcPct val="107000"/>
              </a:lnSpc>
              <a:spcAft>
                <a:spcPts val="0"/>
              </a:spcAft>
              <a:buFont typeface="Arial" panose="020B0604020202020204" pitchFamily="34" charset="0"/>
              <a:buChar char="•"/>
            </a:pPr>
            <a:r>
              <a:rPr lang="en-US" sz="2600" dirty="0">
                <a:solidFill>
                  <a:schemeClr val="dk1"/>
                </a:solidFill>
              </a:rPr>
              <a:t>Separate p</a:t>
            </a:r>
            <a:r>
              <a:rPr lang="en-US" sz="2600" dirty="0" smtClean="0">
                <a:solidFill>
                  <a:schemeClr val="dk1"/>
                </a:solidFill>
              </a:rPr>
              <a:t>roperties </a:t>
            </a:r>
            <a:r>
              <a:rPr lang="en-US" sz="2600" dirty="0">
                <a:solidFill>
                  <a:schemeClr val="dk1"/>
                </a:solidFill>
              </a:rPr>
              <a:t>and s</a:t>
            </a:r>
            <a:r>
              <a:rPr lang="en-US" sz="2600" dirty="0" smtClean="0">
                <a:solidFill>
                  <a:schemeClr val="dk1"/>
                </a:solidFill>
              </a:rPr>
              <a:t>tructure to reuse structural information across multiple graphs</a:t>
            </a:r>
            <a:endParaRPr lang="en-US" sz="30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3551237"/>
            <a:ext cx="6243637" cy="3253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092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ema">
  <a:themeElements>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eema">
      <a:majorFont>
        <a:latin typeface="Arial"/>
        <a:ea typeface=""/>
        <a:cs typeface="Lucida Sans Unicode"/>
      </a:majorFont>
      <a:minorFont>
        <a:latin typeface="Arial"/>
        <a:ea typeface=""/>
        <a:cs typeface="Lucida Sans Unicod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lIns="0" tIns="125983" rIns="0" bIns="0" anchor="t"/>
      <a:lstStyle>
        <a:defPPr>
          <a:lnSpc>
            <a:spcPct val="69000"/>
          </a:lnSpc>
          <a:spcBef>
            <a:spcPts val="1425"/>
          </a:spcBef>
          <a:buSzPct val="45000"/>
          <a:buFont typeface="Wingdings" panose="05000000000000000000" pitchFamily="2" charset="2"/>
          <a:buNone/>
          <a:defRPr sz="2800" b="1" dirty="0" smtClean="0">
            <a:latin typeface="GFS Neohellenic" charset="0"/>
          </a:defRPr>
        </a:defPPr>
      </a:lstStyle>
    </a:txDef>
  </a:objectDefaults>
  <a:extraClrSchemeLst>
    <a:extraClrScheme>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e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e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e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e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e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e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17039</TotalTime>
  <Words>8123</Words>
  <Application>Microsoft Office PowerPoint</Application>
  <PresentationFormat>Custom</PresentationFormat>
  <Paragraphs>2321</Paragraphs>
  <Slides>160</Slides>
  <Notes>160</Notes>
  <HiddenSlides>26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160</vt:i4>
      </vt:variant>
    </vt:vector>
  </HeadingPairs>
  <TitlesOfParts>
    <vt:vector size="172" baseType="lpstr">
      <vt:lpstr>Arial</vt:lpstr>
      <vt:lpstr>Calibri</vt:lpstr>
      <vt:lpstr>Courier New</vt:lpstr>
      <vt:lpstr>GFS Neohellenic</vt:lpstr>
      <vt:lpstr>Hasklig</vt:lpstr>
      <vt:lpstr>Lucida Sans Unicode</vt:lpstr>
      <vt:lpstr>Noto Sans Symbols</vt:lpstr>
      <vt:lpstr>Segoe UI</vt:lpstr>
      <vt:lpstr>Symbol</vt:lpstr>
      <vt:lpstr>Times New Roman</vt:lpstr>
      <vt:lpstr>Wingdings</vt:lpstr>
      <vt:lpstr>Office-teema</vt:lpstr>
      <vt:lpstr>PowerPoint Presentation</vt:lpstr>
      <vt:lpstr>Agenda</vt:lpstr>
      <vt:lpstr>Elusive Definition of Big Data</vt:lpstr>
      <vt:lpstr>Big Data Landscape</vt:lpstr>
      <vt:lpstr>Different Approaches</vt:lpstr>
      <vt:lpstr>Spark is more popular than Hadoop</vt:lpstr>
      <vt:lpstr>Motivation for spark – A successor of Hadoop MapReduce</vt:lpstr>
      <vt:lpstr>A Simplified Data Flow</vt:lpstr>
      <vt:lpstr>Hadoop - Bloated Computing Model</vt:lpstr>
      <vt:lpstr>Spark - Descriptive Computing Model</vt:lpstr>
      <vt:lpstr>What is Spark</vt:lpstr>
      <vt:lpstr>Spark Goals</vt:lpstr>
      <vt:lpstr>Spark – A Unified Ecosystem</vt:lpstr>
      <vt:lpstr>Spark Basic Features</vt:lpstr>
      <vt:lpstr>Spark Basic Features</vt:lpstr>
      <vt:lpstr>Spark Basic Features</vt:lpstr>
      <vt:lpstr>Spark - The Big Picture</vt:lpstr>
      <vt:lpstr>Physical Computational Units</vt:lpstr>
      <vt:lpstr>Execution workflow</vt:lpstr>
      <vt:lpstr>Execution workflow</vt:lpstr>
      <vt:lpstr>Driver</vt:lpstr>
      <vt:lpstr>Shared Variables</vt:lpstr>
      <vt:lpstr>Broadcast &amp; Accumulators</vt:lpstr>
      <vt:lpstr>Execution workflow</vt:lpstr>
      <vt:lpstr>Resilient Distributed Dataset (RDD)</vt:lpstr>
      <vt:lpstr>RDD -   Resilient Distributed Dataset</vt:lpstr>
      <vt:lpstr>Partitions</vt:lpstr>
      <vt:lpstr>Execution workflow</vt:lpstr>
      <vt:lpstr>DAG Scheduler</vt:lpstr>
      <vt:lpstr>RDD Dependency Types</vt:lpstr>
      <vt:lpstr>RDD Dependency Types</vt:lpstr>
      <vt:lpstr>DAG Scheduler</vt:lpstr>
      <vt:lpstr>DAG Scheduler</vt:lpstr>
      <vt:lpstr>Fault-tolerance</vt:lpstr>
      <vt:lpstr>Task Scheduler</vt:lpstr>
      <vt:lpstr>Execution workflow</vt:lpstr>
      <vt:lpstr> Cluster Manager</vt:lpstr>
      <vt:lpstr>Execution workflow</vt:lpstr>
      <vt:lpstr>Executor</vt:lpstr>
      <vt:lpstr>Sum up so far</vt:lpstr>
      <vt:lpstr>RDD: Operations</vt:lpstr>
      <vt:lpstr>RDD - Transformations</vt:lpstr>
      <vt:lpstr>RDD - Transformations</vt:lpstr>
      <vt:lpstr>RDD Transformations</vt:lpstr>
      <vt:lpstr>RDD Common  Transformations</vt:lpstr>
      <vt:lpstr>Unary Transformations on  Pairs</vt:lpstr>
      <vt:lpstr>Unary Transformations on  Pairs</vt:lpstr>
      <vt:lpstr>Binary Transformations on  Pairs</vt:lpstr>
      <vt:lpstr>Binary Transformations on  Pairs</vt:lpstr>
      <vt:lpstr>RDD operations - Actions</vt:lpstr>
      <vt:lpstr>RDD Actions</vt:lpstr>
      <vt:lpstr>RDD Actions</vt:lpstr>
      <vt:lpstr>RDD Actions</vt:lpstr>
      <vt:lpstr>RDD Actions</vt:lpstr>
      <vt:lpstr>Actions on Pairs</vt:lpstr>
      <vt:lpstr>Shuffle</vt:lpstr>
      <vt:lpstr>Shuffle</vt:lpstr>
      <vt:lpstr>Why Shuffle is expensive</vt:lpstr>
      <vt:lpstr>Persistence - rdd.cache()</vt:lpstr>
      <vt:lpstr>Persistence - levels</vt:lpstr>
      <vt:lpstr>Persistence – rdd.persist()</vt:lpstr>
      <vt:lpstr>Determinants of Performance  in Spark</vt:lpstr>
      <vt:lpstr>Determinants of Performance  in Spark</vt:lpstr>
      <vt:lpstr>Things to remember!</vt:lpstr>
      <vt:lpstr>Wrapping up</vt:lpstr>
      <vt:lpstr>Wrapping up</vt:lpstr>
      <vt:lpstr>Wrapping up</vt:lpstr>
      <vt:lpstr>Wrapping up</vt:lpstr>
      <vt:lpstr>Wrapping up</vt:lpstr>
      <vt:lpstr>Wrapping up</vt:lpstr>
      <vt:lpstr>Wrapping up</vt:lpstr>
      <vt:lpstr>Wrapping up</vt:lpstr>
      <vt:lpstr>PowerPoint Presentation</vt:lpstr>
      <vt:lpstr>Code Examples</vt:lpstr>
      <vt:lpstr>Problem </vt:lpstr>
      <vt:lpstr>How to solve it</vt:lpstr>
      <vt:lpstr>Setup Spark Driver </vt:lpstr>
      <vt:lpstr>1. Loading data</vt:lpstr>
      <vt:lpstr>2. Split each line </vt:lpstr>
      <vt:lpstr>3. Create records</vt:lpstr>
      <vt:lpstr>3. Create records</vt:lpstr>
      <vt:lpstr>4. Aggregate</vt:lpstr>
      <vt:lpstr>4. And Compute the average</vt:lpstr>
      <vt:lpstr>Execute the computation</vt:lpstr>
      <vt:lpstr>Call action</vt:lpstr>
      <vt:lpstr>The Whole App</vt:lpstr>
      <vt:lpstr>Spark MLlib</vt:lpstr>
      <vt:lpstr>Spark MLlib</vt:lpstr>
      <vt:lpstr>Spark MLlib </vt:lpstr>
      <vt:lpstr>K-means</vt:lpstr>
      <vt:lpstr>Collaborative Filtering</vt:lpstr>
      <vt:lpstr>Collaborative Filtering</vt:lpstr>
      <vt:lpstr>PowerPoint Presentation</vt:lpstr>
      <vt:lpstr>Spark GraphX</vt:lpstr>
      <vt:lpstr>Spark GraphX</vt:lpstr>
      <vt:lpstr>Spark GraphX</vt:lpstr>
      <vt:lpstr>Spark GraphX</vt:lpstr>
      <vt:lpstr>Spark GraphX</vt:lpstr>
      <vt:lpstr>Spark GraphX</vt:lpstr>
      <vt:lpstr>Spark GraphX</vt:lpstr>
      <vt:lpstr>Create a graph</vt:lpstr>
      <vt:lpstr>Run pagerank</vt:lpstr>
      <vt:lpstr>RDF &amp; SPARQL</vt:lpstr>
      <vt:lpstr>Spark SQL</vt:lpstr>
      <vt:lpstr>Spark SQL</vt:lpstr>
      <vt:lpstr>Datasets</vt:lpstr>
      <vt:lpstr>DataFrames</vt:lpstr>
      <vt:lpstr>SparkSession</vt:lpstr>
      <vt:lpstr>DataFrame Operations</vt:lpstr>
      <vt:lpstr>DataFrame Operations</vt:lpstr>
      <vt:lpstr>Converting RDDs to  DataFrames</vt:lpstr>
      <vt:lpstr>JDBC To Other Databases</vt:lpstr>
      <vt:lpstr>Example - Spark SQL </vt:lpstr>
      <vt:lpstr>Example Spark SQL</vt:lpstr>
      <vt:lpstr>Example Spark SQL</vt:lpstr>
      <vt:lpstr>Spark Streaming</vt:lpstr>
      <vt:lpstr>Spark Streaming</vt:lpstr>
      <vt:lpstr>DStream</vt:lpstr>
      <vt:lpstr>Operations applied on  DStream</vt:lpstr>
      <vt:lpstr>DStream - Example</vt:lpstr>
      <vt:lpstr>File Streams</vt:lpstr>
      <vt:lpstr>Check-points</vt:lpstr>
      <vt:lpstr>Transformations on  DStreams</vt:lpstr>
      <vt:lpstr>Stateless vs Stateful Operations</vt:lpstr>
      <vt:lpstr>UpdateStateByKey Operation</vt:lpstr>
      <vt:lpstr>UpdateStateByKey Example</vt:lpstr>
      <vt:lpstr>UpdateStateByKey Example</vt:lpstr>
      <vt:lpstr>Transform Operation</vt:lpstr>
      <vt:lpstr>Window Operations</vt:lpstr>
      <vt:lpstr>Window Operations</vt:lpstr>
      <vt:lpstr>Checkpoint</vt:lpstr>
      <vt:lpstr>Discussion</vt:lpstr>
      <vt:lpstr>Acknowledgments - Resources</vt:lpstr>
      <vt:lpstr>Acknowledgments - Resources</vt:lpstr>
      <vt:lpstr>PowerPoint Presentation</vt:lpstr>
      <vt:lpstr>Spark Applications: The Big Picture</vt:lpstr>
      <vt:lpstr>Stream Processing</vt:lpstr>
      <vt:lpstr>Core concepts</vt:lpstr>
      <vt:lpstr>Shuffle</vt:lpstr>
      <vt:lpstr>PowerPoint Presentation</vt:lpstr>
      <vt:lpstr>High Level Data Flow</vt:lpstr>
      <vt:lpstr>Hash-Based Shuffle – Writer</vt:lpstr>
      <vt:lpstr>Hash-Based Shuffle – Writer</vt:lpstr>
      <vt:lpstr>Sort-based shuffle – Shuffle Writer</vt:lpstr>
      <vt:lpstr>Sort-Based Shuffle – Shuffle Writer</vt:lpstr>
      <vt:lpstr>Hash-Based Shuffle – Reader</vt:lpstr>
      <vt:lpstr>Related Conceptions</vt:lpstr>
      <vt:lpstr>Data Flow</vt:lpstr>
      <vt:lpstr>Data Flow</vt:lpstr>
      <vt:lpstr>Spark Applications: The Big Picture</vt:lpstr>
      <vt:lpstr>(ADD TO NEXT SLIDE) Spark Applications: The Big Picture</vt:lpstr>
      <vt:lpstr>RDDs: A developer’s view</vt:lpstr>
      <vt:lpstr>RDDs Example</vt:lpstr>
      <vt:lpstr>Joined RDD</vt:lpstr>
      <vt:lpstr>Window Operations - Example</vt:lpstr>
      <vt:lpstr>Other Window Operations</vt:lpstr>
      <vt:lpstr>Stream Join Operations</vt:lpstr>
      <vt:lpstr>Stream Output Operations</vt:lpstr>
      <vt:lpstr>RDD Dependency Types → Optimizations</vt:lpstr>
      <vt:lpstr>Hadoop – No unified vision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CS562: Advanced Topics in Databases</dc:title>
  <dc:creator>Panagiotis Papadakos</dc:creator>
  <cp:lastModifiedBy>vkrits</cp:lastModifiedBy>
  <cp:revision>3559</cp:revision>
  <cp:lastPrinted>1601-01-01T00:00:00Z</cp:lastPrinted>
  <dcterms:created xsi:type="dcterms:W3CDTF">2016-09-16T20:24:46Z</dcterms:created>
  <dcterms:modified xsi:type="dcterms:W3CDTF">2016-11-24T12:49:12Z</dcterms:modified>
</cp:coreProperties>
</file>